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01" r:id="rId1"/>
    <p:sldMasterId id="2147483766" r:id="rId2"/>
  </p:sldMasterIdLst>
  <p:notesMasterIdLst>
    <p:notesMasterId r:id="rId26"/>
  </p:notesMasterIdLst>
  <p:handoutMasterIdLst>
    <p:handoutMasterId r:id="rId27"/>
  </p:handoutMasterIdLst>
  <p:sldIdLst>
    <p:sldId id="461" r:id="rId3"/>
    <p:sldId id="440" r:id="rId4"/>
    <p:sldId id="544" r:id="rId5"/>
    <p:sldId id="475" r:id="rId6"/>
    <p:sldId id="477" r:id="rId7"/>
    <p:sldId id="426" r:id="rId8"/>
    <p:sldId id="541" r:id="rId9"/>
    <p:sldId id="428" r:id="rId10"/>
    <p:sldId id="429" r:id="rId11"/>
    <p:sldId id="432" r:id="rId12"/>
    <p:sldId id="454" r:id="rId13"/>
    <p:sldId id="502" r:id="rId14"/>
    <p:sldId id="495" r:id="rId15"/>
    <p:sldId id="491" r:id="rId16"/>
    <p:sldId id="496" r:id="rId17"/>
    <p:sldId id="509" r:id="rId18"/>
    <p:sldId id="505" r:id="rId19"/>
    <p:sldId id="506" r:id="rId20"/>
    <p:sldId id="507" r:id="rId21"/>
    <p:sldId id="542" r:id="rId22"/>
    <p:sldId id="543" r:id="rId23"/>
    <p:sldId id="545" r:id="rId24"/>
    <p:sldId id="546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FF9900"/>
    <a:srgbClr val="00FF00"/>
    <a:srgbClr val="FFFF00"/>
    <a:srgbClr val="006600"/>
    <a:srgbClr val="33CCFF"/>
    <a:srgbClr val="33CC33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2" autoAdjust="0"/>
    <p:restoredTop sz="89094" autoAdjust="0"/>
  </p:normalViewPr>
  <p:slideViewPr>
    <p:cSldViewPr>
      <p:cViewPr varScale="1">
        <p:scale>
          <a:sx n="100" d="100"/>
          <a:sy n="100" d="100"/>
        </p:scale>
        <p:origin x="1864" y="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8586"/>
    </p:cViewPr>
  </p:sorterViewPr>
  <p:notesViewPr>
    <p:cSldViewPr>
      <p:cViewPr varScale="1">
        <p:scale>
          <a:sx n="57" d="100"/>
          <a:sy n="57" d="100"/>
        </p:scale>
        <p:origin x="-1836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146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146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DA369D57-D122-4A71-80CB-CB89E2C25EE9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917006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Bimini" pitchFamily="34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Bimini" pitchFamily="34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37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noProof="0"/>
              <a:t>Klicken Sie, um die Formate des Vorlagentextes zu bearbeiten</a:t>
            </a:r>
          </a:p>
          <a:p>
            <a:pPr lvl="1"/>
            <a:r>
              <a:rPr lang="de-AT" noProof="0"/>
              <a:t>Zweite Ebene</a:t>
            </a:r>
          </a:p>
          <a:p>
            <a:pPr lvl="2"/>
            <a:r>
              <a:rPr lang="de-AT" noProof="0"/>
              <a:t>Dritte Ebene</a:t>
            </a:r>
          </a:p>
          <a:p>
            <a:pPr lvl="3"/>
            <a:r>
              <a:rPr lang="de-AT" noProof="0"/>
              <a:t>Vierte Ebene</a:t>
            </a:r>
          </a:p>
          <a:p>
            <a:pPr lvl="4"/>
            <a:r>
              <a:rPr lang="de-AT" noProof="0"/>
              <a:t>Fünfte Ebene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Bimini" pitchFamily="34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Bimini" pitchFamily="34" charset="0"/>
              </a:defRPr>
            </a:lvl1pPr>
          </a:lstStyle>
          <a:p>
            <a:pPr>
              <a:defRPr/>
            </a:pPr>
            <a:fld id="{463DF06F-8AE5-42B6-970F-A7AEB650D3E3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66631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72C078EA-E218-4920-9BE1-B29D4A617F6F}" type="slidenum">
              <a:rPr lang="de-AT" smtClean="0">
                <a:latin typeface="Bimini" pitchFamily="34" charset="0"/>
              </a:rPr>
              <a:pPr/>
              <a:t>1</a:t>
            </a:fld>
            <a:endParaRPr lang="de-AT">
              <a:latin typeface="Bimini" pitchFamily="34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sz="1400" b="1" dirty="0">
              <a:solidFill>
                <a:schemeClr val="tx2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39FF0D13-02B8-4D8B-BD83-02BC3FD07316}" type="slidenum">
              <a:rPr lang="de-AT" smtClean="0">
                <a:latin typeface="Bimini" pitchFamily="34" charset="0"/>
              </a:rPr>
              <a:pPr/>
              <a:t>10</a:t>
            </a:fld>
            <a:endParaRPr lang="de-AT">
              <a:latin typeface="Bimini" pitchFamily="34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D1BB96E9-7CBB-4CC7-A849-512597F753D3}" type="slidenum">
              <a:rPr lang="de-AT" smtClean="0">
                <a:latin typeface="Bimini" pitchFamily="34" charset="0"/>
              </a:rPr>
              <a:pPr/>
              <a:t>11</a:t>
            </a:fld>
            <a:endParaRPr lang="de-AT">
              <a:latin typeface="Bimini" pitchFamily="34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Der SR muss von der </a:t>
            </a:r>
            <a:r>
              <a:rPr lang="de-AT" baseline="0" dirty="0"/>
              <a:t>Diagonale abweichen, wenn sich das Spiel auf die andere Seite verlagert.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3DF06F-8AE5-42B6-970F-A7AEB650D3E3}" type="slidenum">
              <a:rPr lang="de-AT" smtClean="0"/>
              <a:pPr>
                <a:defRPr/>
              </a:pPr>
              <a:t>12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764591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4F9D7630-0133-4746-A513-8BE9BECB57F0}" type="slidenum">
              <a:rPr lang="de-AT" smtClean="0">
                <a:latin typeface="Bimini" pitchFamily="34" charset="0"/>
              </a:rPr>
              <a:pPr/>
              <a:t>13</a:t>
            </a:fld>
            <a:endParaRPr lang="de-AT">
              <a:latin typeface="Bimini" pitchFamily="34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83812136-9E8D-42E1-8398-206377E3FA96}" type="slidenum">
              <a:rPr lang="de-AT" smtClean="0">
                <a:latin typeface="Bimini" pitchFamily="34" charset="0"/>
              </a:rPr>
              <a:pPr/>
              <a:t>14</a:t>
            </a:fld>
            <a:endParaRPr lang="de-AT">
              <a:latin typeface="Bimini" pitchFamily="34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dirty="0"/>
              <a:t>Der SR stellt sich gleich in die Diagonale der Anstoßrichtung.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7CB6DD04-3A9E-419D-9310-2DF07EE242BA}" type="slidenum">
              <a:rPr lang="de-AT" smtClean="0">
                <a:latin typeface="Bimini" pitchFamily="34" charset="0"/>
              </a:rPr>
              <a:pPr/>
              <a:t>15</a:t>
            </a:fld>
            <a:endParaRPr lang="de-AT">
              <a:latin typeface="Bimini" pitchFamily="34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dirty="0"/>
              <a:t>SR begibt</a:t>
            </a:r>
            <a:r>
              <a:rPr lang="de-DE" baseline="0" dirty="0"/>
              <a:t> sich im Rückwärtslauf auf die Position an der Mittellinie.</a:t>
            </a:r>
          </a:p>
          <a:p>
            <a:pPr eaLnBrk="1" hangingPunct="1"/>
            <a:r>
              <a:rPr lang="de-DE" baseline="0" dirty="0"/>
              <a:t>Dabei immer den Blick zum Ball und auf die Spieler wahren!</a:t>
            </a:r>
            <a:endParaRPr lang="de-DE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DACB53E9-7743-4CD0-A496-C93C74CD454C}" type="slidenum">
              <a:rPr lang="de-AT" smtClean="0">
                <a:latin typeface="Bimini" pitchFamily="34" charset="0"/>
              </a:rPr>
              <a:pPr/>
              <a:t>16</a:t>
            </a:fld>
            <a:endParaRPr lang="de-AT">
              <a:latin typeface="Bimini" pitchFamily="34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i="0" dirty="0"/>
              <a:t>Bei Spielleitungen ohne Verbandsassistenten steht der SR a</a:t>
            </a:r>
            <a:r>
              <a:rPr lang="de-DE" i="0" baseline="0" dirty="0"/>
              <a:t>uf der Seite, von der der Eckstoß getreten wird, um bei kurz abgespielten Eckstößen sofort in Spielnähe zu sein.</a:t>
            </a:r>
            <a:endParaRPr lang="de-AT" i="0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4D0E5D7D-B08D-4260-A9D7-399F1E326B8E}" type="slidenum">
              <a:rPr lang="de-AT" smtClean="0">
                <a:latin typeface="Bimini" pitchFamily="34" charset="0"/>
              </a:rPr>
              <a:pPr/>
              <a:t>17</a:t>
            </a:fld>
            <a:endParaRPr lang="de-AT">
              <a:latin typeface="Bimini" pitchFamily="34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u="sng" dirty="0"/>
              <a:t>Beispiel - Foulpfiff</a:t>
            </a:r>
            <a:r>
              <a:rPr lang="de-DE" dirty="0"/>
              <a:t>: Der SR läuft zum Tatort und bleibt dort stehen, bis der Ball gespielt wurde, somit ist er dann zu weit von der Spielsituation entfernt.</a:t>
            </a:r>
          </a:p>
          <a:p>
            <a:pPr eaLnBrk="1" hangingPunct="1"/>
            <a:r>
              <a:rPr lang="de-DE" dirty="0"/>
              <a:t>Dabei könnte er sich gerade in dieser Situation einen „Vorteil“ herausholen und bereits vor dem Abschlag in die zu spielende Richtung laufen. Grundvoraussetzung: Mitdenken &amp; Vorausdenken!</a:t>
            </a:r>
            <a:endParaRPr lang="de-DE" u="sng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C1A47E24-80FA-4E87-897F-1A43BF1E7983}" type="slidenum">
              <a:rPr lang="de-AT" smtClean="0">
                <a:latin typeface="Bimini" pitchFamily="34" charset="0"/>
              </a:rPr>
              <a:pPr/>
              <a:t>18</a:t>
            </a:fld>
            <a:endParaRPr lang="de-AT">
              <a:latin typeface="Bimini" pitchFamily="34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sz="1800" b="1" dirty="0">
              <a:latin typeface="Comic Sans MS" pitchFamily="66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BECA4530-955B-4754-83CB-F8070DAEEC6F}" type="slidenum">
              <a:rPr lang="de-AT" smtClean="0">
                <a:latin typeface="Bimini" pitchFamily="34" charset="0"/>
              </a:rPr>
              <a:pPr/>
              <a:t>19</a:t>
            </a:fld>
            <a:endParaRPr lang="de-AT">
              <a:latin typeface="Bimini" pitchFamily="34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AT" sz="1800" b="0" dirty="0">
                <a:latin typeface="Comic Sans MS" pitchFamily="66" charset="0"/>
              </a:rPr>
              <a:t>Beachte: Stellung des SR nahe der Strafraumlinie – spürbare Nähe zu den Spielern</a:t>
            </a:r>
          </a:p>
          <a:p>
            <a:pPr eaLnBrk="1" hangingPunct="1"/>
            <a:r>
              <a:rPr lang="de-AT" sz="1800" b="0" dirty="0">
                <a:latin typeface="Comic Sans MS" pitchFamily="66" charset="0"/>
              </a:rPr>
              <a:t>Ziel: vorzeitiges Eindringen in den Strafraum / Teilkreis </a:t>
            </a:r>
            <a:r>
              <a:rPr lang="de-AT" sz="1800" b="0" dirty="0" err="1">
                <a:latin typeface="Comic Sans MS" pitchFamily="66" charset="0"/>
              </a:rPr>
              <a:t>verhinder</a:t>
            </a:r>
            <a:r>
              <a:rPr lang="de-AT" sz="1800" b="0" dirty="0"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F49935E7-B169-4D65-9736-F40885642643}" type="slidenum">
              <a:rPr lang="de-AT" smtClean="0">
                <a:latin typeface="Bimini" pitchFamily="34" charset="0"/>
              </a:rPr>
              <a:pPr/>
              <a:t>2</a:t>
            </a:fld>
            <a:endParaRPr lang="de-AT">
              <a:latin typeface="Bimini" pitchFamily="34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/>
              <a:t>Diagonale, dazu später mehr.</a:t>
            </a:r>
          </a:p>
          <a:p>
            <a:pPr eaLnBrk="1" hangingPunct="1">
              <a:defRPr/>
            </a:pPr>
            <a:endParaRPr lang="de-DE" dirty="0"/>
          </a:p>
          <a:p>
            <a:pPr eaLnBrk="1" hangingPunct="1">
              <a:defRPr/>
            </a:pPr>
            <a:r>
              <a:rPr lang="de-DE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Wichtig ist, sein Stellungsspiel und die Laufwege dem Spielverlauf anzupassen</a:t>
            </a:r>
          </a:p>
          <a:p>
            <a:pPr eaLnBrk="1" hangingPunct="1">
              <a:defRPr/>
            </a:pPr>
            <a:r>
              <a:rPr lang="de-DE" dirty="0"/>
              <a:t>Spielstand; Torfolge; Verzögerung; </a:t>
            </a:r>
            <a:r>
              <a:rPr lang="de-DE" dirty="0" err="1"/>
              <a:t>Pärchenbildung</a:t>
            </a:r>
            <a:r>
              <a:rPr lang="de-DE" dirty="0"/>
              <a:t>, </a:t>
            </a:r>
            <a:r>
              <a:rPr lang="de-DE" dirty="0" err="1"/>
              <a:t>uvm</a:t>
            </a:r>
            <a:r>
              <a:rPr lang="de-DE" dirty="0"/>
              <a:t>.</a:t>
            </a:r>
          </a:p>
          <a:p>
            <a:pPr eaLnBrk="1" hangingPunct="1">
              <a:defRPr/>
            </a:pPr>
            <a:endParaRPr lang="de-DE" dirty="0"/>
          </a:p>
          <a:p>
            <a:pPr eaLnBrk="1" hangingPunct="1">
              <a:defRPr/>
            </a:pPr>
            <a:r>
              <a:rPr lang="de-DE" dirty="0"/>
              <a:t>Bei ruhendem Spiel gibt es klare Vorgaben, dazu im Verlauf meines Vortrages mehr. </a:t>
            </a:r>
          </a:p>
          <a:p>
            <a:pPr eaLnBrk="1" hangingPunct="1">
              <a:defRPr/>
            </a:pPr>
            <a:endParaRPr lang="de-DE" dirty="0"/>
          </a:p>
          <a:p>
            <a:pPr eaLnBrk="1" hangingPunct="1">
              <a:defRPr/>
            </a:pPr>
            <a:r>
              <a:rPr lang="de-DE" dirty="0"/>
              <a:t>Jedoch es sind im großen und ganzen „nur“ Hilfestellungen!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Hier steht der SR auf</a:t>
            </a:r>
            <a:r>
              <a:rPr lang="de-AT" baseline="0" dirty="0"/>
              <a:t> Höhe der Strafstoßmarke und die Spieler laufen zu früh in den Strafraum.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3DF06F-8AE5-42B6-970F-A7AEB650D3E3}" type="slidenum">
              <a:rPr lang="de-AT" smtClean="0"/>
              <a:pPr>
                <a:defRPr/>
              </a:pPr>
              <a:t>20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633958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EB68C0E3-E9E6-4F6A-B858-9ED88C724080}" type="slidenum">
              <a:rPr lang="de-AT" smtClean="0">
                <a:latin typeface="Bimini" pitchFamily="34" charset="0"/>
              </a:rPr>
              <a:pPr/>
              <a:t>21</a:t>
            </a:fld>
            <a:endParaRPr lang="de-AT">
              <a:latin typeface="Bimini" pitchFamily="34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AT" sz="1800" b="0" dirty="0">
                <a:latin typeface="Comic Sans MS" pitchFamily="66" charset="0"/>
              </a:rPr>
              <a:t>Beachte: Stellung des SR nahe der Strafraumlinie – spürbare Nähe zu den Spielern</a:t>
            </a:r>
          </a:p>
          <a:p>
            <a:pPr eaLnBrk="1" hangingPunct="1"/>
            <a:r>
              <a:rPr lang="de-AT" sz="1800" b="0" dirty="0">
                <a:latin typeface="Comic Sans MS" pitchFamily="66" charset="0"/>
              </a:rPr>
              <a:t>Ziel: vorzeitiges Eindringen in den Strafraum / Teilkreis verhindern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DACB53E9-7743-4CD0-A496-C93C74CD454C}" type="slidenum">
              <a:rPr lang="de-AT" smtClean="0">
                <a:latin typeface="Bimini" pitchFamily="34" charset="0"/>
              </a:rPr>
              <a:pPr/>
              <a:t>22</a:t>
            </a:fld>
            <a:endParaRPr lang="de-AT">
              <a:latin typeface="Bimini" pitchFamily="34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>
                <a:latin typeface="Arial" pitchFamily="34" charset="0"/>
                <a:cs typeface="Arial" pitchFamily="34" charset="0"/>
              </a:rPr>
              <a:t>Beachte: Andere Positionen von SR</a:t>
            </a:r>
            <a:r>
              <a:rPr lang="de-DE" sz="1200" baseline="0" dirty="0">
                <a:latin typeface="Arial" pitchFamily="34" charset="0"/>
                <a:cs typeface="Arial" pitchFamily="34" charset="0"/>
              </a:rPr>
              <a:t> und Assistenten beim Elfmeterschießen zur Siegerermittlung, </a:t>
            </a:r>
            <a:r>
              <a:rPr lang="de-DE" sz="1200" dirty="0">
                <a:latin typeface="Arial" pitchFamily="34" charset="0"/>
                <a:cs typeface="Arial" pitchFamily="34" charset="0"/>
              </a:rPr>
              <a:t>als bei Strafstößen während dem Spiel.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>
                <a:latin typeface="Arial" pitchFamily="34" charset="0"/>
                <a:cs typeface="Arial" pitchFamily="34" charset="0"/>
              </a:rPr>
              <a:t>Der SR muss hier keine Spieler an der Strafraumgrenze überwachen.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72C078EA-E218-4920-9BE1-B29D4A617F6F}" type="slidenum">
              <a:rPr lang="de-AT" smtClean="0">
                <a:latin typeface="Bimini" pitchFamily="34" charset="0"/>
              </a:rPr>
              <a:pPr/>
              <a:t>23</a:t>
            </a:fld>
            <a:endParaRPr lang="de-AT">
              <a:latin typeface="Bimini" pitchFamily="34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sz="1400" b="1" dirty="0">
              <a:solidFill>
                <a:schemeClr val="tx2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72C078EA-E218-4920-9BE1-B29D4A617F6F}" type="slidenum">
              <a:rPr lang="de-AT" smtClean="0">
                <a:latin typeface="Bimini" pitchFamily="34" charset="0"/>
              </a:rPr>
              <a:pPr/>
              <a:t>3</a:t>
            </a:fld>
            <a:endParaRPr lang="de-AT">
              <a:latin typeface="Bimini" pitchFamily="34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de-DE" sz="1400" b="0" dirty="0">
                <a:solidFill>
                  <a:schemeClr val="tx2"/>
                </a:solidFill>
                <a:latin typeface="Arial" pitchFamily="34" charset="0"/>
              </a:rPr>
              <a:t>Erfahrungen aus früher geleiteten Begegnungen spielen für das Stellungsspiel und die Laufarbeit genauso eine entscheidende Rolle, wie das schnelle Erkennen der Spielsysteme (Taktik) der beteiligten Mannschaften.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8DC7A767-1846-4257-AFB8-D7EC0D660A62}" type="slidenum">
              <a:rPr lang="de-AT" smtClean="0">
                <a:latin typeface="Bimini" pitchFamily="34" charset="0"/>
              </a:rPr>
              <a:pPr/>
              <a:t>4</a:t>
            </a:fld>
            <a:endParaRPr lang="de-AT">
              <a:latin typeface="Bimini" pitchFamily="34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de-DE" sz="1200" dirty="0">
                <a:latin typeface="Arial" pitchFamily="34" charset="0"/>
                <a:cs typeface="Arial" pitchFamily="34" charset="0"/>
              </a:rPr>
              <a:t>Ändert sich der </a:t>
            </a:r>
            <a:r>
              <a:rPr lang="de-DE" sz="1200" u="sng" dirty="0">
                <a:latin typeface="Arial" pitchFamily="34" charset="0"/>
                <a:cs typeface="Arial" pitchFamily="34" charset="0"/>
              </a:rPr>
              <a:t>Spielcharakter</a:t>
            </a:r>
            <a:r>
              <a:rPr lang="de-DE" sz="1200" dirty="0">
                <a:latin typeface="Arial" pitchFamily="34" charset="0"/>
                <a:cs typeface="Arial" pitchFamily="34" charset="0"/>
              </a:rPr>
              <a:t>, so hat sich auch das Laufverhalten und das Stellungsspiel des SR ändern.</a:t>
            </a:r>
          </a:p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de-DE" sz="1200" dirty="0">
                <a:latin typeface="Arial" pitchFamily="34" charset="0"/>
                <a:cs typeface="Arial" pitchFamily="34" charset="0"/>
              </a:rPr>
              <a:t>Bei Auftreten von </a:t>
            </a:r>
            <a:r>
              <a:rPr lang="de-DE" sz="1200" u="sng" dirty="0">
                <a:latin typeface="Arial" pitchFamily="34" charset="0"/>
                <a:cs typeface="Arial" pitchFamily="34" charset="0"/>
              </a:rPr>
              <a:t>Unsportlichkeiten</a:t>
            </a:r>
            <a:r>
              <a:rPr lang="de-DE" sz="1200" dirty="0">
                <a:latin typeface="Arial" pitchFamily="34" charset="0"/>
                <a:cs typeface="Arial" pitchFamily="34" charset="0"/>
              </a:rPr>
              <a:t> und </a:t>
            </a:r>
            <a:r>
              <a:rPr lang="de-DE" sz="1200" u="sng" dirty="0">
                <a:latin typeface="Arial" pitchFamily="34" charset="0"/>
                <a:cs typeface="Arial" pitchFamily="34" charset="0"/>
              </a:rPr>
              <a:t>Kritik</a:t>
            </a:r>
            <a:r>
              <a:rPr lang="de-DE" sz="1200" dirty="0">
                <a:latin typeface="Arial" pitchFamily="34" charset="0"/>
                <a:cs typeface="Arial" pitchFamily="34" charset="0"/>
              </a:rPr>
              <a:t> muss der SR vermehrt </a:t>
            </a:r>
            <a:r>
              <a:rPr lang="de-DE" sz="1200" b="0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Präsenz</a:t>
            </a:r>
            <a:r>
              <a:rPr lang="de-DE" sz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>
                <a:latin typeface="Arial" pitchFamily="34" charset="0"/>
                <a:cs typeface="Arial" pitchFamily="34" charset="0"/>
              </a:rPr>
              <a:t>zu zeigen.</a:t>
            </a:r>
          </a:p>
          <a:p>
            <a:pPr algn="l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de-DE" sz="1200" dirty="0">
                <a:latin typeface="Arial" pitchFamily="34" charset="0"/>
                <a:cs typeface="Arial" pitchFamily="34" charset="0"/>
              </a:rPr>
              <a:t>Es gibt </a:t>
            </a:r>
            <a:r>
              <a:rPr lang="de-DE" sz="1200" u="sng" dirty="0">
                <a:latin typeface="Arial" pitchFamily="34" charset="0"/>
                <a:cs typeface="Arial" pitchFamily="34" charset="0"/>
              </a:rPr>
              <a:t>Unterschiede</a:t>
            </a:r>
            <a:r>
              <a:rPr lang="de-DE" sz="1200" baseline="0" dirty="0">
                <a:latin typeface="Arial" pitchFamily="34" charset="0"/>
                <a:cs typeface="Arial" pitchFamily="34" charset="0"/>
              </a:rPr>
              <a:t> im Laufverhalten bei Spielen mit oder ohne Assistenten.</a:t>
            </a:r>
            <a:endParaRPr lang="de-DE" sz="1200" dirty="0">
              <a:latin typeface="Arial" pitchFamily="34" charset="0"/>
              <a:cs typeface="Arial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>
                <a:latin typeface="Arial" pitchFamily="34" charset="0"/>
                <a:cs typeface="Arial" pitchFamily="34" charset="0"/>
              </a:rPr>
              <a:t>Bei knappen Eckstoß- / Abstoßentscheidungen und knapp erzielten Toren muss der SR die Nähe zur Torlinie suchen.</a:t>
            </a:r>
          </a:p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>
                <a:latin typeface="Arial" pitchFamily="34" charset="0"/>
                <a:cs typeface="Arial" pitchFamily="34" charset="0"/>
              </a:rPr>
              <a:t>Dabei ist vor allem eine </a:t>
            </a:r>
            <a:r>
              <a:rPr lang="de-DE" sz="1200" u="sng" dirty="0">
                <a:latin typeface="Arial" pitchFamily="34" charset="0"/>
                <a:cs typeface="Arial" pitchFamily="34" charset="0"/>
              </a:rPr>
              <a:t>gute konditionelle</a:t>
            </a:r>
            <a:r>
              <a:rPr lang="de-DE" sz="1200" u="sng" baseline="0" dirty="0">
                <a:latin typeface="Arial" pitchFamily="34" charset="0"/>
                <a:cs typeface="Arial" pitchFamily="34" charset="0"/>
              </a:rPr>
              <a:t> Verfassung </a:t>
            </a:r>
            <a:r>
              <a:rPr lang="de-DE" sz="1200" baseline="0" dirty="0">
                <a:latin typeface="Arial" pitchFamily="34" charset="0"/>
                <a:cs typeface="Arial" pitchFamily="34" charset="0"/>
              </a:rPr>
              <a:t>/ Fitness des SR notwendig.</a:t>
            </a:r>
            <a:endParaRPr lang="de-DE" sz="1200" dirty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lnSpc>
                <a:spcPct val="80000"/>
              </a:lnSpc>
              <a:defRPr/>
            </a:pPr>
            <a:r>
              <a:rPr lang="de-DE" sz="1200" dirty="0">
                <a:latin typeface="Arial" pitchFamily="34" charset="0"/>
                <a:cs typeface="Arial" pitchFamily="34" charset="0"/>
              </a:rPr>
              <a:t>Hilfreich beim</a:t>
            </a:r>
            <a:r>
              <a:rPr lang="de-DE" sz="1200" baseline="0" dirty="0">
                <a:latin typeface="Arial" pitchFamily="34" charset="0"/>
                <a:cs typeface="Arial" pitchFamily="34" charset="0"/>
              </a:rPr>
              <a:t> richtigen Stellungsspiel kann das Erkennen der </a:t>
            </a:r>
            <a:r>
              <a:rPr lang="de-DE" sz="1200" u="sng" baseline="0" dirty="0">
                <a:latin typeface="Arial" pitchFamily="34" charset="0"/>
                <a:cs typeface="Arial" pitchFamily="34" charset="0"/>
              </a:rPr>
              <a:t>Taktik</a:t>
            </a:r>
            <a:r>
              <a:rPr lang="de-DE" sz="1200" baseline="0" dirty="0">
                <a:latin typeface="Arial" pitchFamily="34" charset="0"/>
                <a:cs typeface="Arial" pitchFamily="34" charset="0"/>
              </a:rPr>
              <a:t> der beiden Mannschaften sein.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de-DE" sz="1200" dirty="0">
                <a:latin typeface="Arial" pitchFamily="34" charset="0"/>
                <a:cs typeface="Arial" pitchFamily="34" charset="0"/>
              </a:rPr>
              <a:t>Wird verstärkt „auf Abseits“ gespielt oder mit vielen Zweikämpfe, muss der SR schnell eine möglichst gute </a:t>
            </a:r>
            <a:r>
              <a:rPr lang="de-DE" sz="1200" b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Seiteneinsicht</a:t>
            </a:r>
            <a:r>
              <a:rPr lang="de-DE" sz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>
                <a:latin typeface="Arial" pitchFamily="34" charset="0"/>
                <a:cs typeface="Arial" pitchFamily="34" charset="0"/>
              </a:rPr>
              <a:t>bekommen.</a:t>
            </a:r>
          </a:p>
          <a:p>
            <a:pPr algn="l" eaLnBrk="1" hangingPunct="1">
              <a:lnSpc>
                <a:spcPct val="80000"/>
              </a:lnSpc>
              <a:defRPr/>
            </a:pPr>
            <a:endParaRPr lang="de-DE" sz="1200" dirty="0">
              <a:latin typeface="Arial" pitchFamily="34" charset="0"/>
              <a:cs typeface="Arial" pitchFamily="34" charset="0"/>
            </a:endParaRPr>
          </a:p>
          <a:p>
            <a:pPr algn="l" eaLnBrk="1" hangingPunct="1"/>
            <a:r>
              <a:rPr lang="de-DE" dirty="0">
                <a:latin typeface="Arial" pitchFamily="34" charset="0"/>
                <a:cs typeface="Arial" pitchFamily="34" charset="0"/>
              </a:rPr>
              <a:t>Dazu ist es notwendig, dass der SR ein </a:t>
            </a:r>
            <a:r>
              <a:rPr lang="de-DE" u="sng" dirty="0">
                <a:latin typeface="Arial" pitchFamily="34" charset="0"/>
                <a:cs typeface="Arial" pitchFamily="34" charset="0"/>
              </a:rPr>
              <a:t>Spiel lesen</a:t>
            </a:r>
            <a:r>
              <a:rPr lang="de-DE" dirty="0">
                <a:latin typeface="Arial" pitchFamily="34" charset="0"/>
                <a:cs typeface="Arial" pitchFamily="34" charset="0"/>
              </a:rPr>
              <a:t> kann. Das heißt er muss </a:t>
            </a:r>
            <a:r>
              <a:rPr lang="de-DE" u="sng" dirty="0">
                <a:latin typeface="Arial" pitchFamily="34" charset="0"/>
                <a:cs typeface="Arial" pitchFamily="34" charset="0"/>
              </a:rPr>
              <a:t>Spielverständnis</a:t>
            </a:r>
            <a:r>
              <a:rPr lang="de-DE" dirty="0">
                <a:latin typeface="Arial" pitchFamily="34" charset="0"/>
                <a:cs typeface="Arial" pitchFamily="34" charset="0"/>
              </a:rPr>
              <a:t> zeigen und vor allem </a:t>
            </a:r>
            <a:r>
              <a:rPr lang="de-DE" u="sng" dirty="0">
                <a:latin typeface="Arial" pitchFamily="34" charset="0"/>
                <a:cs typeface="Arial" pitchFamily="34" charset="0"/>
              </a:rPr>
              <a:t>mitdenken</a:t>
            </a:r>
            <a:r>
              <a:rPr lang="de-DE" dirty="0">
                <a:latin typeface="Arial" pitchFamily="34" charset="0"/>
                <a:cs typeface="Arial" pitchFamily="34" charset="0"/>
              </a:rPr>
              <a:t>.</a:t>
            </a:r>
            <a:endParaRPr lang="de-DE" u="sng" dirty="0">
              <a:latin typeface="Arial" pitchFamily="34" charset="0"/>
              <a:cs typeface="Arial" pitchFamily="34" charset="0"/>
            </a:endParaRPr>
          </a:p>
          <a:p>
            <a:pPr algn="l" eaLnBrk="1" hangingPunct="1"/>
            <a:r>
              <a:rPr lang="de-DE" u="sng" dirty="0">
                <a:latin typeface="Arial" pitchFamily="34" charset="0"/>
                <a:cs typeface="Arial" pitchFamily="34" charset="0"/>
              </a:rPr>
              <a:t>Vorausschauen</a:t>
            </a:r>
            <a:r>
              <a:rPr lang="de-DE" dirty="0">
                <a:latin typeface="Arial" pitchFamily="34" charset="0"/>
                <a:cs typeface="Arial" pitchFamily="34" charset="0"/>
              </a:rPr>
              <a:t>, </a:t>
            </a:r>
            <a:r>
              <a:rPr lang="de-DE" u="sng" dirty="0">
                <a:latin typeface="Arial" pitchFamily="34" charset="0"/>
                <a:cs typeface="Arial" pitchFamily="34" charset="0"/>
              </a:rPr>
              <a:t>Vorausdenken</a:t>
            </a:r>
            <a:r>
              <a:rPr lang="de-DE" dirty="0">
                <a:latin typeface="Arial" pitchFamily="34" charset="0"/>
                <a:cs typeface="Arial" pitchFamily="34" charset="0"/>
              </a:rPr>
              <a:t>  ist das Um und Auf einer optimalen Spielleitung.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F98D0656-6E88-4D06-92F1-F04407CEAEEE}" type="slidenum">
              <a:rPr lang="de-AT" smtClean="0">
                <a:latin typeface="Bimini" pitchFamily="34" charset="0"/>
              </a:rPr>
              <a:pPr/>
              <a:t>5</a:t>
            </a:fld>
            <a:endParaRPr lang="de-AT">
              <a:latin typeface="Bimini" pitchFamily="34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3A2A3119-5CD0-4B96-8E61-EF27531A7B5D}" type="slidenum">
              <a:rPr lang="de-AT" smtClean="0">
                <a:latin typeface="Bimini" pitchFamily="34" charset="0"/>
              </a:rPr>
              <a:pPr/>
              <a:t>6</a:t>
            </a:fld>
            <a:endParaRPr lang="de-AT">
              <a:latin typeface="Bimini" pitchFamily="34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u="sng" dirty="0"/>
              <a:t>Spielnähe</a:t>
            </a:r>
            <a:r>
              <a:rPr lang="de-DE" u="sng" baseline="0" dirty="0"/>
              <a:t> </a:t>
            </a:r>
            <a:r>
              <a:rPr lang="de-DE" baseline="0" dirty="0"/>
              <a:t>ist das zu erreichende Ziel für den SR.</a:t>
            </a:r>
          </a:p>
          <a:p>
            <a:pPr eaLnBrk="1" hangingPunct="1"/>
            <a:r>
              <a:rPr lang="de-DE" baseline="0" dirty="0"/>
              <a:t>Die ideale </a:t>
            </a:r>
            <a:r>
              <a:rPr lang="de-DE" u="sng" baseline="0" dirty="0"/>
              <a:t>Entfernung </a:t>
            </a:r>
            <a:r>
              <a:rPr lang="de-DE" baseline="0" dirty="0"/>
              <a:t>zum Ball bzw. zu Zweikämpfen sind maximal 20 Meter.</a:t>
            </a:r>
          </a:p>
          <a:p>
            <a:pPr eaLnBrk="1" hangingPunct="1"/>
            <a:r>
              <a:rPr lang="de-DE" baseline="0" dirty="0"/>
              <a:t>Dadurch hat der SR einen ausreichend weiten </a:t>
            </a:r>
            <a:r>
              <a:rPr lang="de-DE" u="sng" baseline="0" dirty="0"/>
              <a:t>Blickwinkel </a:t>
            </a:r>
            <a:r>
              <a:rPr lang="de-DE" baseline="0" dirty="0"/>
              <a:t>um </a:t>
            </a:r>
            <a:r>
              <a:rPr lang="de-DE" u="sng" baseline="0" dirty="0"/>
              <a:t>Zweikämpfe zu beurteilen</a:t>
            </a:r>
            <a:r>
              <a:rPr lang="de-DE" baseline="0" dirty="0"/>
              <a:t> (Tempo und Intensität beurteilen) und Entscheidungen glaubwürdig zu verkaufen.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 u="sng" dirty="0">
                <a:latin typeface="Arial" pitchFamily="34" charset="0"/>
                <a:cs typeface="Arial" pitchFamily="34" charset="0"/>
              </a:rPr>
              <a:t>Zu nahe </a:t>
            </a:r>
            <a:r>
              <a:rPr lang="de-DE" sz="1200" dirty="0">
                <a:latin typeface="Arial" pitchFamily="34" charset="0"/>
                <a:cs typeface="Arial" pitchFamily="34" charset="0"/>
              </a:rPr>
              <a:t>beim Spielgeschehen kann Spielfluss / Spielleitung stören.</a:t>
            </a:r>
          </a:p>
          <a:p>
            <a:pPr eaLnBrk="1" hangingPunct="1"/>
            <a:r>
              <a:rPr lang="de-DE" dirty="0"/>
              <a:t>Die</a:t>
            </a:r>
            <a:r>
              <a:rPr lang="de-DE" baseline="0" dirty="0"/>
              <a:t> </a:t>
            </a:r>
            <a:r>
              <a:rPr lang="de-DE" u="sng" baseline="0" dirty="0"/>
              <a:t>Gefahrenbereiche </a:t>
            </a:r>
            <a:r>
              <a:rPr lang="de-DE" baseline="0" dirty="0"/>
              <a:t>sind besonders zu beachten…</a:t>
            </a:r>
            <a:endParaRPr lang="de-DE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Schnellen</a:t>
            </a:r>
            <a:r>
              <a:rPr lang="de-DE" baseline="0" dirty="0"/>
              <a:t> Angriffen oder </a:t>
            </a:r>
            <a:r>
              <a:rPr lang="de-DE" dirty="0"/>
              <a:t>Konter muss der SR mit </a:t>
            </a:r>
            <a:r>
              <a:rPr lang="de-DE" u="sng" dirty="0"/>
              <a:t>Sprints</a:t>
            </a:r>
            <a:r>
              <a:rPr lang="de-DE" dirty="0"/>
              <a:t> folgen.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/>
              <a:t>Das </a:t>
            </a:r>
            <a:r>
              <a:rPr lang="de-DE" u="sng" baseline="0" dirty="0"/>
              <a:t>Mittelfeld </a:t>
            </a:r>
            <a:r>
              <a:rPr lang="de-DE" baseline="0" dirty="0"/>
              <a:t>und vor allem der </a:t>
            </a:r>
            <a:r>
              <a:rPr lang="de-DE" u="sng" baseline="0" dirty="0"/>
              <a:t>Anstoßkreis </a:t>
            </a:r>
            <a:r>
              <a:rPr lang="de-DE" baseline="0" dirty="0"/>
              <a:t>sollen </a:t>
            </a:r>
            <a:r>
              <a:rPr lang="de-DE" u="sng" baseline="0" dirty="0"/>
              <a:t>schnell überbrückt </a:t>
            </a:r>
            <a:r>
              <a:rPr lang="de-DE" baseline="0" dirty="0"/>
              <a:t>werden, um die Spieler nicht zu stören.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/>
              <a:t>Der </a:t>
            </a:r>
            <a:r>
              <a:rPr lang="de-DE" u="sng" baseline="0" dirty="0"/>
              <a:t>Strafraum</a:t>
            </a:r>
            <a:r>
              <a:rPr lang="de-DE" baseline="0" dirty="0"/>
              <a:t> ist ein besonderer Bereich, weil man als SR dort einerseits nicht im Weg stehen soll, und andererseits Präsenz zeigen muss, um seine Entscheidungen zu vertreten.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3DF06F-8AE5-42B6-970F-A7AEB650D3E3}" type="slidenum">
              <a:rPr lang="de-AT" smtClean="0"/>
              <a:pPr>
                <a:defRPr/>
              </a:pPr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356265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A79B9D9A-ED6D-4287-915F-47F4615A0A6F}" type="slidenum">
              <a:rPr lang="de-AT" smtClean="0">
                <a:latin typeface="Bimini" pitchFamily="34" charset="0"/>
              </a:rPr>
              <a:pPr/>
              <a:t>8</a:t>
            </a:fld>
            <a:endParaRPr lang="de-AT">
              <a:latin typeface="Bimini" pitchFamily="34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dirty="0"/>
              <a:t>Einer</a:t>
            </a:r>
            <a:r>
              <a:rPr lang="de-DE" baseline="0" dirty="0"/>
              <a:t> der wichtigsten Faktoren im Stellungsspiel eines SR ist die </a:t>
            </a:r>
            <a:r>
              <a:rPr lang="de-DE" u="sng" baseline="0" dirty="0"/>
              <a:t>Seiteneinsicht</a:t>
            </a:r>
            <a:r>
              <a:rPr lang="de-DE" baseline="0" dirty="0"/>
              <a:t>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sz="1200" dirty="0">
                <a:latin typeface="Arial" pitchFamily="34" charset="0"/>
                <a:cs typeface="Arial" pitchFamily="34" charset="0"/>
              </a:rPr>
              <a:t>Der SR muss eine </a:t>
            </a:r>
            <a:r>
              <a:rPr lang="de-DE" sz="1200" u="sng" dirty="0">
                <a:latin typeface="Arial" pitchFamily="34" charset="0"/>
                <a:cs typeface="Arial" pitchFamily="34" charset="0"/>
              </a:rPr>
              <a:t>sinnvolle Perspektive </a:t>
            </a:r>
            <a:r>
              <a:rPr lang="de-DE" sz="1200" dirty="0">
                <a:latin typeface="Arial" pitchFamily="34" charset="0"/>
                <a:cs typeface="Arial" pitchFamily="34" charset="0"/>
              </a:rPr>
              <a:t>zur Bewertung von Spielsituationen (Zweikämpfe, Abseits, …) einnehmen.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sz="1200" dirty="0">
                <a:latin typeface="Arial" pitchFamily="34" charset="0"/>
                <a:cs typeface="Arial" pitchFamily="34" charset="0"/>
              </a:rPr>
              <a:t>Hilfreich dabei</a:t>
            </a:r>
            <a:r>
              <a:rPr lang="de-DE" sz="1200" baseline="0" dirty="0">
                <a:latin typeface="Arial" pitchFamily="34" charset="0"/>
                <a:cs typeface="Arial" pitchFamily="34" charset="0"/>
              </a:rPr>
              <a:t> ist schon von vornherein </a:t>
            </a:r>
            <a:r>
              <a:rPr lang="de-DE" sz="1200" u="sng" dirty="0">
                <a:latin typeface="Arial" pitchFamily="34" charset="0"/>
                <a:cs typeface="Arial" pitchFamily="34" charset="0"/>
              </a:rPr>
              <a:t>Spielsituationen zu erkennen </a:t>
            </a:r>
            <a:r>
              <a:rPr lang="de-DE" sz="1200" dirty="0">
                <a:latin typeface="Arial" pitchFamily="34" charset="0"/>
                <a:cs typeface="Arial" pitchFamily="34" charset="0"/>
              </a:rPr>
              <a:t>(Spiel lesen) und eine möglichst günstigste</a:t>
            </a:r>
            <a:r>
              <a:rPr lang="de-DE" sz="1200" baseline="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>
                <a:latin typeface="Arial" pitchFamily="34" charset="0"/>
                <a:cs typeface="Arial" pitchFamily="34" charset="0"/>
              </a:rPr>
              <a:t>Position einzunehmen.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sz="1200" dirty="0">
                <a:latin typeface="Arial" pitchFamily="34" charset="0"/>
                <a:cs typeface="Arial" pitchFamily="34" charset="0"/>
              </a:rPr>
              <a:t>Der SR sollte</a:t>
            </a:r>
            <a:r>
              <a:rPr lang="de-DE" sz="1200" baseline="0" dirty="0">
                <a:latin typeface="Arial" pitchFamily="34" charset="0"/>
                <a:cs typeface="Arial" pitchFamily="34" charset="0"/>
              </a:rPr>
              <a:t> also immer v</a:t>
            </a:r>
            <a:r>
              <a:rPr lang="de-DE" sz="1200" dirty="0">
                <a:latin typeface="Arial" pitchFamily="34" charset="0"/>
                <a:cs typeface="Arial" pitchFamily="34" charset="0"/>
              </a:rPr>
              <a:t>ersuchen den </a:t>
            </a:r>
            <a:r>
              <a:rPr lang="de-DE" sz="1200" u="sng" dirty="0">
                <a:latin typeface="Arial" pitchFamily="34" charset="0"/>
                <a:cs typeface="Arial" pitchFamily="34" charset="0"/>
              </a:rPr>
              <a:t>bestmöglichsten Blickwinkel</a:t>
            </a:r>
            <a:r>
              <a:rPr lang="de-DE" sz="1200" dirty="0">
                <a:latin typeface="Arial" pitchFamily="34" charset="0"/>
                <a:cs typeface="Arial" pitchFamily="34" charset="0"/>
              </a:rPr>
              <a:t> zu erreichen.</a:t>
            </a:r>
            <a:endParaRPr lang="de-DE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F437BE1F-BCFD-42B4-A16A-378D6893ED78}" type="slidenum">
              <a:rPr lang="de-AT" smtClean="0">
                <a:latin typeface="Bimini" pitchFamily="34" charset="0"/>
              </a:rPr>
              <a:pPr/>
              <a:t>9</a:t>
            </a:fld>
            <a:endParaRPr lang="de-AT">
              <a:latin typeface="Bimini" pitchFamily="34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de-DE" sz="1200" dirty="0">
                <a:latin typeface="Arial" pitchFamily="34" charset="0"/>
                <a:cs typeface="Arial" pitchFamily="34" charset="0"/>
              </a:rPr>
              <a:t>Das vorausschauende „</a:t>
            </a:r>
            <a:r>
              <a:rPr lang="de-DE" sz="1200" u="sng" dirty="0">
                <a:latin typeface="Arial" pitchFamily="34" charset="0"/>
                <a:cs typeface="Arial" pitchFamily="34" charset="0"/>
              </a:rPr>
              <a:t>in Stellung laufen</a:t>
            </a:r>
            <a:r>
              <a:rPr lang="de-DE" sz="1200" dirty="0">
                <a:latin typeface="Arial" pitchFamily="34" charset="0"/>
                <a:cs typeface="Arial" pitchFamily="34" charset="0"/>
              </a:rPr>
              <a:t>“ ist gefragt.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sz="1200" dirty="0">
                <a:latin typeface="Arial" pitchFamily="34" charset="0"/>
                <a:cs typeface="Arial" pitchFamily="34" charset="0"/>
              </a:rPr>
              <a:t>Vor allem in Spielunterbrechungen, um danach die richtigen Entscheidungen aus der bestmöglichen Position zu treffen.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sz="1200" dirty="0">
                <a:latin typeface="Arial" pitchFamily="34" charset="0"/>
                <a:cs typeface="Arial" pitchFamily="34" charset="0"/>
              </a:rPr>
              <a:t>Bei Freistößen im Mittelfeldbereich soll sich der SR auf den Angriff vorbereiten und „in Stellung laufen“</a:t>
            </a:r>
            <a:r>
              <a:rPr lang="de-DE" sz="1200" dirty="0">
                <a:latin typeface="Times New Roman" pitchFamily="18" charset="0"/>
                <a:cs typeface="+mn-cs"/>
              </a:rPr>
              <a:t>,</a:t>
            </a:r>
            <a:r>
              <a:rPr lang="de-DE" sz="1200" baseline="0" dirty="0">
                <a:latin typeface="Times New Roman" pitchFamily="18" charset="0"/>
                <a:cs typeface="+mn-cs"/>
              </a:rPr>
              <a:t> also nicht beim Ort der Freistoßausführung verweilen.</a:t>
            </a:r>
            <a:endParaRPr lang="de-DE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84DFDB28-070C-421B-8DBE-DE0D3325650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0500116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46492125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33959117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87860389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33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de-DE" noProof="0"/>
              <a:t>Titelmasterformat durch Klicken bearbeiten</a:t>
            </a:r>
          </a:p>
        </p:txBody>
      </p:sp>
      <p:sp>
        <p:nvSpPr>
          <p:cNvPr id="61134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de-DE" noProof="0"/>
              <a:t>Formatvorlage des Untertitelmasters durch Klicken bearbeiten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2E12D-4157-4F12-B1B7-E7AE81FAE74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540117"/>
      </p:ext>
    </p:extLst>
  </p:cSld>
  <p:clrMapOvr>
    <a:masterClrMapping/>
  </p:clrMapOvr>
  <p:transition>
    <p:check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winkliges Dreiec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17" name="Untertitel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de-DE"/>
              <a:t>Formatvorlage des Untertitelmasters durch Klicken bearbeiten</a:t>
            </a:r>
            <a:endParaRPr kumimoji="0" lang="en-US"/>
          </a:p>
        </p:txBody>
      </p:sp>
      <p:grpSp>
        <p:nvGrpSpPr>
          <p:cNvPr id="2" name="Gruppieren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ihand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ihand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ihand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Gerade Verbindung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umsplatzhalt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8F45566-E34E-423C-A7F0-59AA0718DA64}" type="datetimeFigureOut">
              <a:rPr lang="de-AT" smtClean="0"/>
              <a:t>16.02.18</a:t>
            </a:fld>
            <a:endParaRPr lang="de-AT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de-AT"/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357D470-683E-439D-998C-F39B22D201C2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5566-E34E-423C-A7F0-59AA0718DA64}" type="datetimeFigureOut">
              <a:rPr lang="de-AT" smtClean="0"/>
              <a:t>16.02.18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7D470-683E-439D-998C-F39B22D201C2}" type="slidenum">
              <a:rPr lang="de-AT" smtClean="0"/>
              <a:t>‹Nr.›</a:t>
            </a:fld>
            <a:endParaRPr lang="de-AT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5566-E34E-423C-A7F0-59AA0718DA64}" type="datetimeFigureOut">
              <a:rPr lang="de-AT" smtClean="0"/>
              <a:t>16.02.18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7D470-683E-439D-998C-F39B22D201C2}" type="slidenum">
              <a:rPr lang="de-AT" smtClean="0"/>
              <a:t>‹Nr.›</a:t>
            </a:fld>
            <a:endParaRPr lang="de-AT"/>
          </a:p>
        </p:txBody>
      </p:sp>
      <p:sp>
        <p:nvSpPr>
          <p:cNvPr id="7" name="Eingekerbter Richtungspfeil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Eingekerbter Richtungspfeil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5566-E34E-423C-A7F0-59AA0718DA64}" type="datetimeFigureOut">
              <a:rPr lang="de-AT" smtClean="0"/>
              <a:t>16.02.18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7D470-683E-439D-998C-F39B22D201C2}" type="slidenum">
              <a:rPr lang="de-AT" smtClean="0"/>
              <a:t>‹Nr.›</a:t>
            </a:fld>
            <a:endParaRPr lang="de-AT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5566-E34E-423C-A7F0-59AA0718DA64}" type="datetimeFigureOut">
              <a:rPr lang="de-AT" smtClean="0"/>
              <a:t>16.02.18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7D470-683E-439D-998C-F39B22D201C2}" type="slidenum">
              <a:rPr lang="de-AT" smtClean="0"/>
              <a:t>‹Nr.›</a:t>
            </a:fld>
            <a:endParaRPr lang="de-A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5566-E34E-423C-A7F0-59AA0718DA64}" type="datetimeFigureOut">
              <a:rPr lang="de-AT" smtClean="0"/>
              <a:t>16.02.18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7D470-683E-439D-998C-F39B22D201C2}" type="slidenum">
              <a:rPr lang="de-AT" smtClean="0"/>
              <a:t>‹Nr.›</a:t>
            </a:fld>
            <a:endParaRPr lang="de-AT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23468886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5566-E34E-423C-A7F0-59AA0718DA64}" type="datetimeFigureOut">
              <a:rPr lang="de-AT" smtClean="0"/>
              <a:t>16.02.18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7D470-683E-439D-998C-F39B22D201C2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28F45566-E34E-423C-A7F0-59AA0718DA64}" type="datetimeFigureOut">
              <a:rPr lang="de-AT" smtClean="0"/>
              <a:t>16.02.18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7D470-683E-439D-998C-F39B22D201C2}" type="slidenum">
              <a:rPr lang="de-AT" smtClean="0"/>
              <a:t>‹Nr.›</a:t>
            </a:fld>
            <a:endParaRPr lang="de-A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de-DE"/>
              <a:t>Bild durch Klicken auf Symbol hinzufügen</a:t>
            </a:r>
            <a:endParaRPr kumimoji="0"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8F45566-E34E-423C-A7F0-59AA0718DA64}" type="datetimeFigureOut">
              <a:rPr lang="de-AT" smtClean="0"/>
              <a:t>16.02.18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357D470-683E-439D-998C-F39B22D201C2}" type="slidenum">
              <a:rPr lang="de-AT" smtClean="0"/>
              <a:t>‹Nr.›</a:t>
            </a:fld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8" name="Freihand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ihand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htwinkliges Dreiec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Gerade Verbindung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ingekerbter Richtungspfeil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Eingekerbter Richtungspfeil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5566-E34E-423C-A7F0-59AA0718DA64}" type="datetimeFigureOut">
              <a:rPr lang="de-AT" smtClean="0"/>
              <a:t>16.02.18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7D470-683E-439D-998C-F39B22D201C2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5566-E34E-423C-A7F0-59AA0718DA64}" type="datetimeFigureOut">
              <a:rPr lang="de-AT" smtClean="0"/>
              <a:t>16.02.18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7D470-683E-439D-998C-F39B22D201C2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62061035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30694004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15316301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26628454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198296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325428871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944230696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29" r="9811" b="2856"/>
          <a:stretch>
            <a:fillRect/>
          </a:stretch>
        </p:blipFill>
        <p:spPr bwMode="auto">
          <a:xfrm>
            <a:off x="7858125" y="-26988"/>
            <a:ext cx="1285875" cy="603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winkliges Dreieck 7"/>
          <p:cNvSpPr/>
          <p:nvPr userDrawn="1"/>
        </p:nvSpPr>
        <p:spPr>
          <a:xfrm rot="5400000">
            <a:off x="4286249" y="-4313237"/>
            <a:ext cx="571501" cy="9144000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7" name="Rechtwinkliges Dreieck 6"/>
          <p:cNvSpPr/>
          <p:nvPr userDrawn="1"/>
        </p:nvSpPr>
        <p:spPr>
          <a:xfrm rot="5400000">
            <a:off x="3178968" y="-3205956"/>
            <a:ext cx="571501" cy="6929438"/>
          </a:xfrm>
          <a:prstGeom prst="rt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8" name="Rechtwinkliges Dreieck 7"/>
          <p:cNvSpPr/>
          <p:nvPr userDrawn="1"/>
        </p:nvSpPr>
        <p:spPr>
          <a:xfrm rot="5400000">
            <a:off x="1500187" y="-1527175"/>
            <a:ext cx="571501" cy="3571875"/>
          </a:xfrm>
          <a:prstGeom prst="rt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9" name="Rechtwinkliges Dreieck 11"/>
          <p:cNvSpPr/>
          <p:nvPr userDrawn="1"/>
        </p:nvSpPr>
        <p:spPr>
          <a:xfrm rot="5400000">
            <a:off x="500062" y="-527050"/>
            <a:ext cx="571501" cy="1571625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  <a:latin typeface="Arial" pitchFamily="34" charset="0"/>
            </a:endParaRPr>
          </a:p>
        </p:txBody>
      </p:sp>
      <p:cxnSp>
        <p:nvCxnSpPr>
          <p:cNvPr id="10" name="Gerade Verbindung 9"/>
          <p:cNvCxnSpPr/>
          <p:nvPr userDrawn="1"/>
        </p:nvCxnSpPr>
        <p:spPr>
          <a:xfrm rot="10800000" flipV="1">
            <a:off x="0" y="565150"/>
            <a:ext cx="9144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 userDrawn="1"/>
        </p:nvSpPr>
        <p:spPr>
          <a:xfrm>
            <a:off x="6500826" y="143992"/>
            <a:ext cx="1214446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2000" i="1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NÖSK</a:t>
            </a:r>
            <a:endParaRPr lang="de-AT" sz="2000" i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Arial Black" pitchFamily="34" charset="0"/>
            </a:endParaRPr>
          </a:p>
        </p:txBody>
      </p:sp>
      <p:graphicFrame>
        <p:nvGraphicFramePr>
          <p:cNvPr id="12" name="Tabelle 11"/>
          <p:cNvGraphicFramePr>
            <a:graphicFrameLocks noGrp="1"/>
          </p:cNvGraphicFramePr>
          <p:nvPr/>
        </p:nvGraphicFramePr>
        <p:xfrm>
          <a:off x="0" y="6588125"/>
          <a:ext cx="9139239" cy="29686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7078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71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54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66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21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68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000" dirty="0">
                          <a:latin typeface="Arial" pitchFamily="34" charset="0"/>
                          <a:cs typeface="Arial" pitchFamily="34" charset="0"/>
                        </a:rPr>
                        <a:t>Laufarbeit</a:t>
                      </a:r>
                      <a:r>
                        <a:rPr lang="de-AT" sz="10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AT" sz="1000" dirty="0">
                          <a:latin typeface="Arial" pitchFamily="34" charset="0"/>
                          <a:cs typeface="Arial" pitchFamily="34" charset="0"/>
                        </a:rPr>
                        <a:t>und Stellungsspiel</a:t>
                      </a:r>
                    </a:p>
                  </a:txBody>
                  <a:tcPr marL="91439" marR="91439" marT="34253" marB="34253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dirty="0">
                          <a:latin typeface="Arial" pitchFamily="34" charset="0"/>
                          <a:cs typeface="Arial" pitchFamily="34" charset="0"/>
                        </a:rPr>
                        <a:t>Erstellt:</a:t>
                      </a:r>
                      <a:r>
                        <a:rPr lang="de-DE" sz="800" baseline="0" dirty="0">
                          <a:latin typeface="Arial" pitchFamily="34" charset="0"/>
                          <a:cs typeface="Arial" pitchFamily="34" charset="0"/>
                        </a:rPr>
                        <a:t> Günther Fuchs</a:t>
                      </a:r>
                      <a:endParaRPr lang="de-AT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34253" marB="34253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AT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34253" marB="34253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34253" marB="3425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100" dirty="0"/>
                    </a:p>
                  </a:txBody>
                  <a:tcPr marL="91439" marR="91439" marT="34253" marB="34253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9" r:id="rId13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UniversBQ-76BlackItal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UniversBQ-76BlackItal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UniversBQ-76BlackItal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UniversBQ-76BlackItalic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UniversBQ-76BlackItalic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UniversBQ-76BlackItalic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UniversBQ-76BlackItalic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UniversBQ-76BlackItalic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ihand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ihand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elplatzhalt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0" name="Textplatzhalt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/>
              <a:t>Textmasterformat bearbeiten</a:t>
            </a:r>
          </a:p>
          <a:p>
            <a:pPr lvl="1" eaLnBrk="1" latinLnBrk="0" hangingPunct="1"/>
            <a:r>
              <a:rPr kumimoji="0" lang="de-DE"/>
              <a:t>Zweite Ebene</a:t>
            </a:r>
          </a:p>
          <a:p>
            <a:pPr lvl="2" eaLnBrk="1" latinLnBrk="0" hangingPunct="1"/>
            <a:r>
              <a:rPr kumimoji="0" lang="de-DE"/>
              <a:t>Dritte Ebene</a:t>
            </a:r>
          </a:p>
          <a:p>
            <a:pPr lvl="3" eaLnBrk="1" latinLnBrk="0" hangingPunct="1"/>
            <a:r>
              <a:rPr kumimoji="0" lang="de-DE"/>
              <a:t>Vierte Ebene</a:t>
            </a:r>
          </a:p>
          <a:p>
            <a:pPr lvl="4" eaLnBrk="1" latinLnBrk="0" hangingPunct="1"/>
            <a:r>
              <a:rPr kumimoji="0" lang="de-DE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2/16/18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‹Nr.›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29" r="9811" b="2856"/>
          <a:stretch>
            <a:fillRect/>
          </a:stretch>
        </p:blipFill>
        <p:spPr bwMode="auto">
          <a:xfrm>
            <a:off x="7858125" y="-26988"/>
            <a:ext cx="1285875" cy="603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htwinkliges Dreieck 15"/>
          <p:cNvSpPr/>
          <p:nvPr userDrawn="1"/>
        </p:nvSpPr>
        <p:spPr>
          <a:xfrm rot="5400000">
            <a:off x="4286249" y="-4313237"/>
            <a:ext cx="571501" cy="9144000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7" name="Rechtwinkliges Dreieck 16"/>
          <p:cNvSpPr/>
          <p:nvPr userDrawn="1"/>
        </p:nvSpPr>
        <p:spPr>
          <a:xfrm rot="5400000">
            <a:off x="3178968" y="-3205956"/>
            <a:ext cx="571501" cy="6929438"/>
          </a:xfrm>
          <a:prstGeom prst="rt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9" name="Rechtwinkliges Dreieck 18"/>
          <p:cNvSpPr/>
          <p:nvPr userDrawn="1"/>
        </p:nvSpPr>
        <p:spPr>
          <a:xfrm rot="5400000">
            <a:off x="1500187" y="-1527175"/>
            <a:ext cx="571501" cy="3571875"/>
          </a:xfrm>
          <a:prstGeom prst="rt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0" name="Rechtwinkliges Dreieck 11"/>
          <p:cNvSpPr/>
          <p:nvPr userDrawn="1"/>
        </p:nvSpPr>
        <p:spPr>
          <a:xfrm rot="5400000">
            <a:off x="500062" y="-527050"/>
            <a:ext cx="571501" cy="1571625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  <a:latin typeface="Arial" pitchFamily="34" charset="0"/>
            </a:endParaRPr>
          </a:p>
        </p:txBody>
      </p:sp>
      <p:cxnSp>
        <p:nvCxnSpPr>
          <p:cNvPr id="21" name="Gerade Verbindung 20"/>
          <p:cNvCxnSpPr/>
          <p:nvPr userDrawn="1"/>
        </p:nvCxnSpPr>
        <p:spPr>
          <a:xfrm rot="10800000" flipV="1">
            <a:off x="0" y="565150"/>
            <a:ext cx="9144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 userDrawn="1"/>
        </p:nvSpPr>
        <p:spPr>
          <a:xfrm>
            <a:off x="6500826" y="143992"/>
            <a:ext cx="1214446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2000" i="1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NÖSK</a:t>
            </a:r>
            <a:endParaRPr lang="de-AT" sz="2000" i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Arial Black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ChangeArrowheads="1"/>
          </p:cNvSpPr>
          <p:nvPr>
            <p:ph idx="1"/>
          </p:nvPr>
        </p:nvSpPr>
        <p:spPr>
          <a:xfrm>
            <a:off x="454025" y="1682750"/>
            <a:ext cx="8229600" cy="3494088"/>
          </a:xfrm>
        </p:spPr>
        <p:txBody>
          <a:bodyPr>
            <a:normAutofit lnSpcReduction="10000"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de-DE" sz="5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Stellungsspiel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de-DE" sz="2800" b="1" dirty="0">
              <a:latin typeface="Arial" pitchFamily="34" charset="0"/>
              <a:cs typeface="Arial" pitchFamily="34" charset="0"/>
            </a:endParaRPr>
          </a:p>
          <a:p>
            <a:pPr marL="109728" indent="0" eaLnBrk="1" hangingPunct="1">
              <a:buNone/>
              <a:defRPr/>
            </a:pPr>
            <a:r>
              <a:rPr lang="de-DE" sz="2800" b="1" dirty="0">
                <a:latin typeface="Arial" pitchFamily="34" charset="0"/>
                <a:cs typeface="Arial" pitchFamily="34" charset="0"/>
              </a:rPr>
              <a:t>	1.   Grundsätze für das Stellungsspiel</a:t>
            </a:r>
          </a:p>
          <a:p>
            <a:pPr marL="109728" indent="0" eaLnBrk="1" hangingPunct="1">
              <a:buNone/>
              <a:defRPr/>
            </a:pPr>
            <a:r>
              <a:rPr lang="de-DE" sz="2800" b="1" dirty="0">
                <a:latin typeface="Arial" pitchFamily="34" charset="0"/>
                <a:cs typeface="Arial" pitchFamily="34" charset="0"/>
              </a:rPr>
              <a:t>	2.   Laufwege</a:t>
            </a:r>
          </a:p>
          <a:p>
            <a:pPr marL="109728" indent="0" eaLnBrk="1" hangingPunct="1">
              <a:buNone/>
              <a:defRPr/>
            </a:pPr>
            <a:r>
              <a:rPr lang="de-DE" sz="2800" b="1" dirty="0">
                <a:latin typeface="Arial" pitchFamily="34" charset="0"/>
                <a:cs typeface="Arial" pitchFamily="34" charset="0"/>
              </a:rPr>
              <a:t>	3.   Standardsituationen</a:t>
            </a:r>
          </a:p>
          <a:p>
            <a:pPr marL="109728" indent="0" eaLnBrk="1" hangingPunct="1">
              <a:buNone/>
              <a:defRPr/>
            </a:pPr>
            <a:r>
              <a:rPr lang="de-DE" sz="2800" b="1" dirty="0">
                <a:latin typeface="Arial" pitchFamily="34" charset="0"/>
                <a:cs typeface="Arial" pitchFamily="34" charset="0"/>
              </a:rPr>
              <a:t>	</a:t>
            </a:r>
            <a:endParaRPr lang="de-DE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de-DE" sz="2800" b="1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099" name="WordArt 4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37650" cy="6861175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endParaRPr lang="de-AT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idx="1"/>
          </p:nvPr>
        </p:nvSpPr>
        <p:spPr>
          <a:xfrm>
            <a:off x="682625" y="1086643"/>
            <a:ext cx="7772400" cy="4687888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de-DE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Flexible Diagonale</a:t>
            </a:r>
          </a:p>
          <a:p>
            <a:pPr eaLnBrk="1" hangingPunct="1">
              <a:lnSpc>
                <a:spcPct val="90000"/>
              </a:lnSpc>
              <a:defRPr/>
            </a:pPr>
            <a:endParaRPr lang="de-DE" sz="2000" b="1" dirty="0">
              <a:latin typeface="Bimini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de-DE" sz="2000" b="1" dirty="0">
              <a:latin typeface="Bimini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de-DE" sz="2400" dirty="0">
                <a:latin typeface="Arial" pitchFamily="34" charset="0"/>
                <a:cs typeface="Arial" pitchFamily="34" charset="0"/>
              </a:rPr>
              <a:t>Spielgeschehen soll zwischen SR und Assistenten ablaufen</a:t>
            </a:r>
          </a:p>
          <a:p>
            <a:pPr>
              <a:lnSpc>
                <a:spcPct val="90000"/>
              </a:lnSpc>
              <a:defRPr/>
            </a:pPr>
            <a:endParaRPr lang="de-DE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de-DE" sz="2400" dirty="0">
                <a:latin typeface="Arial" pitchFamily="34" charset="0"/>
                <a:cs typeface="Arial" pitchFamily="34" charset="0"/>
              </a:rPr>
              <a:t>Hilft dabei, die beste Seiteneinsicht zu erlangen</a:t>
            </a:r>
          </a:p>
          <a:p>
            <a:pPr>
              <a:lnSpc>
                <a:spcPct val="90000"/>
              </a:lnSpc>
              <a:defRPr/>
            </a:pPr>
            <a:endParaRPr lang="de-DE" sz="24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de-DE" sz="2400" dirty="0">
                <a:latin typeface="Arial" pitchFamily="34" charset="0"/>
                <a:cs typeface="Arial" pitchFamily="34" charset="0"/>
              </a:rPr>
              <a:t>Unterschiede mit / ohne Assistenten</a:t>
            </a:r>
          </a:p>
          <a:p>
            <a:pPr marL="109728" indent="0" eaLnBrk="1" hangingPunct="1">
              <a:lnSpc>
                <a:spcPct val="90000"/>
              </a:lnSpc>
              <a:buNone/>
              <a:defRPr/>
            </a:pPr>
            <a:endParaRPr lang="de-DE" sz="24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de-DE" sz="2400" dirty="0">
                <a:latin typeface="Arial" pitchFamily="34" charset="0"/>
                <a:cs typeface="Arial" pitchFamily="34" charset="0"/>
              </a:rPr>
              <a:t>Von der Diagonale abweichen, wenn nötig</a:t>
            </a:r>
          </a:p>
        </p:txBody>
      </p:sp>
      <p:sp>
        <p:nvSpPr>
          <p:cNvPr id="24579" name="WordArt 4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37650" cy="6861175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endParaRPr lang="de-AT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3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37650" cy="6861175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endParaRPr lang="de-AT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379908" name="Rectangle 4"/>
          <p:cNvSpPr>
            <a:spLocks noGrp="1" noChangeArrowheads="1"/>
          </p:cNvSpPr>
          <p:nvPr>
            <p:ph idx="1"/>
          </p:nvPr>
        </p:nvSpPr>
        <p:spPr>
          <a:xfrm>
            <a:off x="685800" y="1052513"/>
            <a:ext cx="7772400" cy="685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de-DE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Diagonale</a:t>
            </a:r>
            <a:endParaRPr lang="de-DE" sz="105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79909" name="Line 5"/>
          <p:cNvSpPr>
            <a:spLocks noChangeShapeType="1"/>
          </p:cNvSpPr>
          <p:nvPr/>
        </p:nvSpPr>
        <p:spPr bwMode="auto">
          <a:xfrm flipH="1">
            <a:off x="6781800" y="3429000"/>
            <a:ext cx="228600" cy="0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AT"/>
          </a:p>
        </p:txBody>
      </p:sp>
      <p:pic>
        <p:nvPicPr>
          <p:cNvPr id="379910" name="Picture 6" descr="Stellsp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989138"/>
            <a:ext cx="5040313" cy="422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9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79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9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9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908" grpId="0" build="p" autoUpdateAnimBg="0"/>
      <p:bldP spid="37990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WordArt 2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37650" cy="6861175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endParaRPr lang="de-AT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26627" name="Oval 4"/>
          <p:cNvSpPr>
            <a:spLocks noChangeArrowheads="1"/>
          </p:cNvSpPr>
          <p:nvPr/>
        </p:nvSpPr>
        <p:spPr bwMode="auto">
          <a:xfrm>
            <a:off x="1670050" y="1700213"/>
            <a:ext cx="598488" cy="417512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de-DE" b="1">
                <a:latin typeface="Comic Sans MS" pitchFamily="66" charset="0"/>
              </a:rPr>
              <a:t>SRA</a:t>
            </a:r>
            <a:endParaRPr lang="de-AT" b="1">
              <a:latin typeface="Comic Sans MS" pitchFamily="66" charset="0"/>
            </a:endParaRPr>
          </a:p>
        </p:txBody>
      </p:sp>
      <p:sp>
        <p:nvSpPr>
          <p:cNvPr id="26628" name="Oval 5"/>
          <p:cNvSpPr>
            <a:spLocks noChangeArrowheads="1"/>
          </p:cNvSpPr>
          <p:nvPr/>
        </p:nvSpPr>
        <p:spPr bwMode="auto">
          <a:xfrm>
            <a:off x="6637338" y="6092825"/>
            <a:ext cx="598487" cy="41751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de-DE" b="1">
                <a:latin typeface="Comic Sans MS" pitchFamily="66" charset="0"/>
              </a:rPr>
              <a:t>SRA</a:t>
            </a:r>
            <a:endParaRPr lang="de-AT" b="1">
              <a:latin typeface="Comic Sans MS" pitchFamily="66" charset="0"/>
            </a:endParaRPr>
          </a:p>
        </p:txBody>
      </p:sp>
      <p:sp>
        <p:nvSpPr>
          <p:cNvPr id="26629" name="Oval 6"/>
          <p:cNvSpPr>
            <a:spLocks noChangeArrowheads="1"/>
          </p:cNvSpPr>
          <p:nvPr/>
        </p:nvSpPr>
        <p:spPr bwMode="auto">
          <a:xfrm>
            <a:off x="3059113" y="3141663"/>
            <a:ext cx="381000" cy="381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600" b="1">
                <a:latin typeface="Comic Sans MS" pitchFamily="66" charset="0"/>
              </a:rPr>
              <a:t>SR</a:t>
            </a:r>
          </a:p>
        </p:txBody>
      </p:sp>
      <p:sp>
        <p:nvSpPr>
          <p:cNvPr id="26630" name="Rectangle 7"/>
          <p:cNvSpPr>
            <a:spLocks noChangeArrowheads="1"/>
          </p:cNvSpPr>
          <p:nvPr/>
        </p:nvSpPr>
        <p:spPr bwMode="auto">
          <a:xfrm>
            <a:off x="1371600" y="2133600"/>
            <a:ext cx="6656388" cy="3930650"/>
          </a:xfrm>
          <a:prstGeom prst="rect">
            <a:avLst/>
          </a:prstGeom>
          <a:solidFill>
            <a:srgbClr val="33CC33"/>
          </a:soli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>
              <a:latin typeface="Arial" pitchFamily="34" charset="0"/>
            </a:endParaRPr>
          </a:p>
        </p:txBody>
      </p:sp>
      <p:sp>
        <p:nvSpPr>
          <p:cNvPr id="26631" name="Rectangle 8"/>
          <p:cNvSpPr>
            <a:spLocks noChangeArrowheads="1"/>
          </p:cNvSpPr>
          <p:nvPr/>
        </p:nvSpPr>
        <p:spPr bwMode="auto">
          <a:xfrm>
            <a:off x="1371600" y="3043238"/>
            <a:ext cx="1152525" cy="2016125"/>
          </a:xfrm>
          <a:prstGeom prst="rect">
            <a:avLst/>
          </a:prstGeom>
          <a:solidFill>
            <a:srgbClr val="33CC33"/>
          </a:soli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26632" name="Rectangle 9"/>
          <p:cNvSpPr>
            <a:spLocks noChangeArrowheads="1"/>
          </p:cNvSpPr>
          <p:nvPr/>
        </p:nvSpPr>
        <p:spPr bwMode="auto">
          <a:xfrm>
            <a:off x="6877050" y="3048000"/>
            <a:ext cx="1150938" cy="2016125"/>
          </a:xfrm>
          <a:prstGeom prst="rect">
            <a:avLst/>
          </a:prstGeom>
          <a:solidFill>
            <a:srgbClr val="33CC33"/>
          </a:soli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26633" name="Rectangle 10"/>
          <p:cNvSpPr>
            <a:spLocks noChangeArrowheads="1"/>
          </p:cNvSpPr>
          <p:nvPr/>
        </p:nvSpPr>
        <p:spPr bwMode="auto">
          <a:xfrm>
            <a:off x="1371600" y="3548063"/>
            <a:ext cx="360363" cy="863600"/>
          </a:xfrm>
          <a:prstGeom prst="rect">
            <a:avLst/>
          </a:prstGeom>
          <a:solidFill>
            <a:srgbClr val="33CC33"/>
          </a:soli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26634" name="Rectangle 11"/>
          <p:cNvSpPr>
            <a:spLocks noChangeArrowheads="1"/>
          </p:cNvSpPr>
          <p:nvPr/>
        </p:nvSpPr>
        <p:spPr bwMode="auto">
          <a:xfrm>
            <a:off x="7669213" y="3581400"/>
            <a:ext cx="358775" cy="863600"/>
          </a:xfrm>
          <a:prstGeom prst="rect">
            <a:avLst/>
          </a:prstGeom>
          <a:solidFill>
            <a:srgbClr val="33CC33"/>
          </a:soli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26635" name="Oval 12"/>
          <p:cNvSpPr>
            <a:spLocks noChangeArrowheads="1"/>
          </p:cNvSpPr>
          <p:nvPr/>
        </p:nvSpPr>
        <p:spPr bwMode="auto">
          <a:xfrm>
            <a:off x="3886200" y="3429000"/>
            <a:ext cx="1439863" cy="1296988"/>
          </a:xfrm>
          <a:prstGeom prst="ellipse">
            <a:avLst/>
          </a:prstGeom>
          <a:solidFill>
            <a:srgbClr val="33CC33"/>
          </a:solidFill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26636" name="Line 13"/>
          <p:cNvSpPr>
            <a:spLocks noChangeShapeType="1"/>
          </p:cNvSpPr>
          <p:nvPr/>
        </p:nvSpPr>
        <p:spPr bwMode="auto">
          <a:xfrm flipH="1">
            <a:off x="6781800" y="2708275"/>
            <a:ext cx="814388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AT"/>
          </a:p>
        </p:txBody>
      </p:sp>
      <p:sp>
        <p:nvSpPr>
          <p:cNvPr id="26637" name="Line 14"/>
          <p:cNvSpPr>
            <a:spLocks noChangeShapeType="1"/>
          </p:cNvSpPr>
          <p:nvPr/>
        </p:nvSpPr>
        <p:spPr bwMode="auto">
          <a:xfrm flipH="1">
            <a:off x="4572000" y="2781300"/>
            <a:ext cx="2160588" cy="2592388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AT"/>
          </a:p>
        </p:txBody>
      </p:sp>
      <p:sp>
        <p:nvSpPr>
          <p:cNvPr id="26638" name="Line 15"/>
          <p:cNvSpPr>
            <a:spLocks noChangeShapeType="1"/>
          </p:cNvSpPr>
          <p:nvPr/>
        </p:nvSpPr>
        <p:spPr bwMode="auto">
          <a:xfrm flipH="1">
            <a:off x="1619250" y="5373688"/>
            <a:ext cx="2862263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AT"/>
          </a:p>
        </p:txBody>
      </p:sp>
      <p:sp>
        <p:nvSpPr>
          <p:cNvPr id="504848" name="Oval 16"/>
          <p:cNvSpPr>
            <a:spLocks noChangeArrowheads="1"/>
          </p:cNvSpPr>
          <p:nvPr/>
        </p:nvSpPr>
        <p:spPr bwMode="auto">
          <a:xfrm>
            <a:off x="2700338" y="5208588"/>
            <a:ext cx="381000" cy="381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600" b="1">
                <a:latin typeface="Comic Sans MS" pitchFamily="66" charset="0"/>
              </a:rPr>
              <a:t>SR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2987675" y="2852738"/>
            <a:ext cx="2808288" cy="2232025"/>
            <a:chOff x="1882" y="1933"/>
            <a:chExt cx="1769" cy="1406"/>
          </a:xfrm>
        </p:grpSpPr>
        <p:sp>
          <p:nvSpPr>
            <p:cNvPr id="26647" name="Line 18"/>
            <p:cNvSpPr>
              <a:spLocks noChangeShapeType="1"/>
            </p:cNvSpPr>
            <p:nvPr/>
          </p:nvSpPr>
          <p:spPr bwMode="auto">
            <a:xfrm flipH="1" flipV="1">
              <a:off x="2109" y="2189"/>
              <a:ext cx="998" cy="99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 type="none" w="sm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AT"/>
            </a:p>
          </p:txBody>
        </p:sp>
        <p:sp>
          <p:nvSpPr>
            <p:cNvPr id="26648" name="Line 19"/>
            <p:cNvSpPr>
              <a:spLocks noChangeShapeType="1"/>
            </p:cNvSpPr>
            <p:nvPr/>
          </p:nvSpPr>
          <p:spPr bwMode="auto">
            <a:xfrm flipH="1" flipV="1">
              <a:off x="2517" y="1979"/>
              <a:ext cx="817" cy="9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 type="none" w="sm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AT"/>
            </a:p>
          </p:txBody>
        </p:sp>
        <p:sp>
          <p:nvSpPr>
            <p:cNvPr id="26649" name="Line 20"/>
            <p:cNvSpPr>
              <a:spLocks noChangeShapeType="1"/>
            </p:cNvSpPr>
            <p:nvPr/>
          </p:nvSpPr>
          <p:spPr bwMode="auto">
            <a:xfrm flipH="1" flipV="1">
              <a:off x="3016" y="1979"/>
              <a:ext cx="635" cy="63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 type="none" w="sm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AT"/>
            </a:p>
          </p:txBody>
        </p:sp>
        <p:grpSp>
          <p:nvGrpSpPr>
            <p:cNvPr id="26650" name="Group 21"/>
            <p:cNvGrpSpPr>
              <a:grpSpLocks/>
            </p:cNvGrpSpPr>
            <p:nvPr/>
          </p:nvGrpSpPr>
          <p:grpSpPr bwMode="auto">
            <a:xfrm>
              <a:off x="1882" y="1933"/>
              <a:ext cx="998" cy="1406"/>
              <a:chOff x="1882" y="1933"/>
              <a:chExt cx="998" cy="1406"/>
            </a:xfrm>
          </p:grpSpPr>
          <p:sp>
            <p:nvSpPr>
              <p:cNvPr id="26651" name="Line 22"/>
              <p:cNvSpPr>
                <a:spLocks noChangeShapeType="1"/>
              </p:cNvSpPr>
              <p:nvPr/>
            </p:nvSpPr>
            <p:spPr bwMode="auto">
              <a:xfrm flipH="1">
                <a:off x="1882" y="2341"/>
                <a:ext cx="91" cy="99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AT"/>
              </a:p>
            </p:txBody>
          </p:sp>
          <p:sp>
            <p:nvSpPr>
              <p:cNvPr id="26652" name="Line 23"/>
              <p:cNvSpPr>
                <a:spLocks noChangeShapeType="1"/>
              </p:cNvSpPr>
              <p:nvPr/>
            </p:nvSpPr>
            <p:spPr bwMode="auto">
              <a:xfrm flipH="1">
                <a:off x="1882" y="2024"/>
                <a:ext cx="499" cy="131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AT"/>
              </a:p>
            </p:txBody>
          </p:sp>
          <p:sp>
            <p:nvSpPr>
              <p:cNvPr id="26653" name="Line 24"/>
              <p:cNvSpPr>
                <a:spLocks noChangeShapeType="1"/>
              </p:cNvSpPr>
              <p:nvPr/>
            </p:nvSpPr>
            <p:spPr bwMode="auto">
              <a:xfrm flipH="1">
                <a:off x="1882" y="1933"/>
                <a:ext cx="998" cy="140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AT"/>
              </a:p>
            </p:txBody>
          </p:sp>
        </p:grpSp>
      </p:grpSp>
      <p:sp>
        <p:nvSpPr>
          <p:cNvPr id="26641" name="Line 25"/>
          <p:cNvSpPr>
            <a:spLocks noChangeShapeType="1"/>
          </p:cNvSpPr>
          <p:nvPr/>
        </p:nvSpPr>
        <p:spPr bwMode="auto">
          <a:xfrm>
            <a:off x="4572000" y="2133600"/>
            <a:ext cx="0" cy="393065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2987675" y="2492375"/>
            <a:ext cx="1893888" cy="936625"/>
            <a:chOff x="1882" y="1706"/>
            <a:chExt cx="1193" cy="590"/>
          </a:xfrm>
        </p:grpSpPr>
        <p:sp>
          <p:nvSpPr>
            <p:cNvPr id="26644" name="Oval 27"/>
            <p:cNvSpPr>
              <a:spLocks noChangeArrowheads="1"/>
            </p:cNvSpPr>
            <p:nvPr/>
          </p:nvSpPr>
          <p:spPr bwMode="auto">
            <a:xfrm>
              <a:off x="2277" y="1752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600" b="1">
                  <a:latin typeface="Comic Sans MS" pitchFamily="66" charset="0"/>
                </a:rPr>
                <a:t>SR</a:t>
              </a:r>
            </a:p>
          </p:txBody>
        </p:sp>
        <p:sp>
          <p:nvSpPr>
            <p:cNvPr id="26645" name="Oval 28"/>
            <p:cNvSpPr>
              <a:spLocks noChangeArrowheads="1"/>
            </p:cNvSpPr>
            <p:nvPr/>
          </p:nvSpPr>
          <p:spPr bwMode="auto">
            <a:xfrm>
              <a:off x="2835" y="1706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600" b="1">
                  <a:latin typeface="Comic Sans MS" pitchFamily="66" charset="0"/>
                </a:rPr>
                <a:t>SR</a:t>
              </a:r>
            </a:p>
          </p:txBody>
        </p:sp>
        <p:sp>
          <p:nvSpPr>
            <p:cNvPr id="26646" name="Oval 29"/>
            <p:cNvSpPr>
              <a:spLocks noChangeArrowheads="1"/>
            </p:cNvSpPr>
            <p:nvPr/>
          </p:nvSpPr>
          <p:spPr bwMode="auto">
            <a:xfrm>
              <a:off x="1882" y="2056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600" b="1">
                  <a:latin typeface="Comic Sans MS" pitchFamily="66" charset="0"/>
                </a:rPr>
                <a:t>SR</a:t>
              </a:r>
            </a:p>
          </p:txBody>
        </p:sp>
      </p:grpSp>
      <p:sp>
        <p:nvSpPr>
          <p:cNvPr id="32" name="Rectangle 3"/>
          <p:cNvSpPr txBox="1">
            <a:spLocks noChangeArrowheads="1"/>
          </p:cNvSpPr>
          <p:nvPr/>
        </p:nvSpPr>
        <p:spPr>
          <a:xfrm>
            <a:off x="1600200" y="1052513"/>
            <a:ext cx="5867400" cy="6858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de-DE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Flexible Diagonale</a:t>
            </a:r>
            <a:endParaRPr lang="de-DE" sz="105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024 0.16789 L -2.77778E-7 -6.79001E-6 " pathEditMode="relative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4255E-6 C -0.05295 0.05296 -0.01389 0.16304 -0.01528 0.19287 C -0.01563 0.2086 -0.02778 0.22502 -0.03733 0.2389 C -0.04202 0.24606 -0.04462 0.25346 -0.04861 0.26087 C -0.04983 0.26341 -0.05243 0.26827 -0.05243 0.2685 C -0.05382 0.28607 -0.05295 0.30388 -0.0559 0.32192 C -0.05643 0.3247 -0.06285 0.32631 -0.06337 0.32909 C -0.06406 0.33742 -0.0599 0.36193 -0.0599 0.3536 " pathEditMode="relative" rAng="0" ptsTypes="fffffff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2" y="1808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5048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4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484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Grp="1" noChangeArrowheads="1"/>
          </p:cNvSpPr>
          <p:nvPr>
            <p:ph idx="1"/>
          </p:nvPr>
        </p:nvSpPr>
        <p:spPr>
          <a:xfrm>
            <a:off x="196850" y="1339850"/>
            <a:ext cx="8748713" cy="4752975"/>
          </a:xfrm>
        </p:spPr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de-DE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3. Standardsituationen</a:t>
            </a:r>
          </a:p>
          <a:p>
            <a:pPr algn="ctr">
              <a:lnSpc>
                <a:spcPct val="90000"/>
              </a:lnSpc>
              <a:buNone/>
              <a:defRPr/>
            </a:pPr>
            <a:endParaRPr lang="de-DE" sz="4000" b="1" i="1" dirty="0">
              <a:latin typeface="Bimini" pitchFamily="34" charset="0"/>
            </a:endParaRPr>
          </a:p>
          <a:p>
            <a:pPr lvl="5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de-DE" sz="2400" dirty="0">
                <a:latin typeface="Arial" pitchFamily="34" charset="0"/>
                <a:cs typeface="Arial" pitchFamily="34" charset="0"/>
              </a:rPr>
              <a:t>   Anstoß</a:t>
            </a:r>
          </a:p>
          <a:p>
            <a:pPr lvl="5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de-DE" sz="2400" dirty="0">
                <a:latin typeface="Arial" pitchFamily="34" charset="0"/>
                <a:cs typeface="Arial" pitchFamily="34" charset="0"/>
              </a:rPr>
              <a:t>   Abstoß</a:t>
            </a:r>
          </a:p>
          <a:p>
            <a:pPr lvl="5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de-DE" sz="2400" dirty="0">
                <a:latin typeface="Arial" pitchFamily="34" charset="0"/>
                <a:cs typeface="Arial" pitchFamily="34" charset="0"/>
              </a:rPr>
              <a:t>   Eckstoß</a:t>
            </a:r>
          </a:p>
          <a:p>
            <a:pPr lvl="5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de-DE" sz="2400" dirty="0">
                <a:latin typeface="Arial" pitchFamily="34" charset="0"/>
                <a:cs typeface="Arial" pitchFamily="34" charset="0"/>
              </a:rPr>
              <a:t>   Freistoß</a:t>
            </a:r>
          </a:p>
          <a:p>
            <a:pPr lvl="5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de-DE" sz="2400" dirty="0">
                <a:latin typeface="Arial" pitchFamily="34" charset="0"/>
                <a:cs typeface="Arial" pitchFamily="34" charset="0"/>
              </a:rPr>
              <a:t>   Strafstoß</a:t>
            </a:r>
            <a:endParaRPr lang="de-DE" sz="2400" b="1" dirty="0">
              <a:latin typeface="Arial" charset="0"/>
            </a:endParaRPr>
          </a:p>
        </p:txBody>
      </p:sp>
      <p:sp>
        <p:nvSpPr>
          <p:cNvPr id="27651" name="WordArt 4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37650" cy="6861175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endParaRPr lang="de-AT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395288" y="692696"/>
            <a:ext cx="8443912" cy="5784304"/>
          </a:xfrm>
          <a:prstGeom prst="rect">
            <a:avLst/>
          </a:prstGeom>
          <a:solidFill>
            <a:srgbClr val="00FF00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AT" sz="24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43" name="Line 3"/>
          <p:cNvSpPr>
            <a:spLocks noChangeShapeType="1"/>
          </p:cNvSpPr>
          <p:nvPr/>
        </p:nvSpPr>
        <p:spPr bwMode="auto">
          <a:xfrm>
            <a:off x="4662488" y="404813"/>
            <a:ext cx="0" cy="60960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395288" y="1547813"/>
            <a:ext cx="1752600" cy="3810000"/>
          </a:xfrm>
          <a:prstGeom prst="rect">
            <a:avLst/>
          </a:prstGeom>
          <a:solidFill>
            <a:srgbClr val="00FF00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7100888" y="1547813"/>
            <a:ext cx="1752600" cy="3810000"/>
          </a:xfrm>
          <a:prstGeom prst="rect">
            <a:avLst/>
          </a:prstGeom>
          <a:solidFill>
            <a:srgbClr val="00FF00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395288" y="2462213"/>
            <a:ext cx="762000" cy="1828800"/>
          </a:xfrm>
          <a:prstGeom prst="rect">
            <a:avLst/>
          </a:prstGeom>
          <a:solidFill>
            <a:srgbClr val="00FF00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8091488" y="2462213"/>
            <a:ext cx="762000" cy="1828800"/>
          </a:xfrm>
          <a:prstGeom prst="rect">
            <a:avLst/>
          </a:prstGeom>
          <a:solidFill>
            <a:srgbClr val="00FF00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61448" name="Oval 8"/>
          <p:cNvSpPr>
            <a:spLocks noChangeArrowheads="1"/>
          </p:cNvSpPr>
          <p:nvPr/>
        </p:nvSpPr>
        <p:spPr bwMode="auto">
          <a:xfrm>
            <a:off x="3595688" y="2386013"/>
            <a:ext cx="2141537" cy="2133600"/>
          </a:xfrm>
          <a:prstGeom prst="ellips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61449" name="Oval 9"/>
          <p:cNvSpPr>
            <a:spLocks noChangeArrowheads="1"/>
          </p:cNvSpPr>
          <p:nvPr/>
        </p:nvSpPr>
        <p:spPr bwMode="auto">
          <a:xfrm>
            <a:off x="1614488" y="3338513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61450" name="Oval 10"/>
          <p:cNvSpPr>
            <a:spLocks noChangeArrowheads="1"/>
          </p:cNvSpPr>
          <p:nvPr/>
        </p:nvSpPr>
        <p:spPr bwMode="auto">
          <a:xfrm>
            <a:off x="7558088" y="3338513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61451" name="Oval 11"/>
          <p:cNvSpPr>
            <a:spLocks noChangeArrowheads="1"/>
          </p:cNvSpPr>
          <p:nvPr/>
        </p:nvSpPr>
        <p:spPr bwMode="auto">
          <a:xfrm>
            <a:off x="4619625" y="3376613"/>
            <a:ext cx="79375" cy="793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61452" name="Oval 12"/>
          <p:cNvSpPr>
            <a:spLocks noChangeArrowheads="1"/>
          </p:cNvSpPr>
          <p:nvPr/>
        </p:nvSpPr>
        <p:spPr bwMode="auto">
          <a:xfrm>
            <a:off x="1763713" y="1773238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61453" name="Oval 13"/>
          <p:cNvSpPr>
            <a:spLocks noChangeArrowheads="1"/>
          </p:cNvSpPr>
          <p:nvPr/>
        </p:nvSpPr>
        <p:spPr bwMode="auto">
          <a:xfrm>
            <a:off x="4419600" y="11430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61454" name="Oval 14"/>
          <p:cNvSpPr>
            <a:spLocks noChangeArrowheads="1"/>
          </p:cNvSpPr>
          <p:nvPr/>
        </p:nvSpPr>
        <p:spPr bwMode="auto">
          <a:xfrm>
            <a:off x="2411413" y="5589588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61455" name="Oval 15"/>
          <p:cNvSpPr>
            <a:spLocks noChangeArrowheads="1"/>
          </p:cNvSpPr>
          <p:nvPr/>
        </p:nvSpPr>
        <p:spPr bwMode="auto">
          <a:xfrm>
            <a:off x="3276600" y="17526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61456" name="Oval 16"/>
          <p:cNvSpPr>
            <a:spLocks noChangeArrowheads="1"/>
          </p:cNvSpPr>
          <p:nvPr/>
        </p:nvSpPr>
        <p:spPr bwMode="auto">
          <a:xfrm>
            <a:off x="4356100" y="3068638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61457" name="Oval 17"/>
          <p:cNvSpPr>
            <a:spLocks noChangeArrowheads="1"/>
          </p:cNvSpPr>
          <p:nvPr/>
        </p:nvSpPr>
        <p:spPr bwMode="auto">
          <a:xfrm>
            <a:off x="4356100" y="36449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61458" name="Oval 18"/>
          <p:cNvSpPr>
            <a:spLocks noChangeArrowheads="1"/>
          </p:cNvSpPr>
          <p:nvPr/>
        </p:nvSpPr>
        <p:spPr bwMode="auto">
          <a:xfrm>
            <a:off x="2843213" y="2205038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61459" name="Oval 19"/>
          <p:cNvSpPr>
            <a:spLocks noChangeArrowheads="1"/>
          </p:cNvSpPr>
          <p:nvPr/>
        </p:nvSpPr>
        <p:spPr bwMode="auto">
          <a:xfrm>
            <a:off x="7596188" y="2997200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61460" name="Oval 20"/>
          <p:cNvSpPr>
            <a:spLocks noChangeArrowheads="1"/>
          </p:cNvSpPr>
          <p:nvPr/>
        </p:nvSpPr>
        <p:spPr bwMode="auto">
          <a:xfrm>
            <a:off x="5508625" y="5373688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61461" name="Oval 21"/>
          <p:cNvSpPr>
            <a:spLocks noChangeArrowheads="1"/>
          </p:cNvSpPr>
          <p:nvPr/>
        </p:nvSpPr>
        <p:spPr bwMode="auto">
          <a:xfrm>
            <a:off x="8532813" y="3213100"/>
            <a:ext cx="228600" cy="2286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61462" name="Oval 22"/>
          <p:cNvSpPr>
            <a:spLocks noChangeArrowheads="1"/>
          </p:cNvSpPr>
          <p:nvPr/>
        </p:nvSpPr>
        <p:spPr bwMode="auto">
          <a:xfrm>
            <a:off x="6659563" y="2636838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61463" name="Oval 23"/>
          <p:cNvSpPr>
            <a:spLocks noChangeArrowheads="1"/>
          </p:cNvSpPr>
          <p:nvPr/>
        </p:nvSpPr>
        <p:spPr bwMode="auto">
          <a:xfrm>
            <a:off x="5580063" y="981075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61464" name="Oval 24"/>
          <p:cNvSpPr>
            <a:spLocks noChangeArrowheads="1"/>
          </p:cNvSpPr>
          <p:nvPr/>
        </p:nvSpPr>
        <p:spPr bwMode="auto">
          <a:xfrm>
            <a:off x="3635375" y="5589588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61465" name="Oval 25"/>
          <p:cNvSpPr>
            <a:spLocks noChangeArrowheads="1"/>
          </p:cNvSpPr>
          <p:nvPr/>
        </p:nvSpPr>
        <p:spPr bwMode="auto">
          <a:xfrm>
            <a:off x="2411413" y="4221163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61466" name="Oval 26"/>
          <p:cNvSpPr>
            <a:spLocks noChangeArrowheads="1"/>
          </p:cNvSpPr>
          <p:nvPr/>
        </p:nvSpPr>
        <p:spPr bwMode="auto">
          <a:xfrm>
            <a:off x="900113" y="3213100"/>
            <a:ext cx="228600" cy="2286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61467" name="Oval 27"/>
          <p:cNvSpPr>
            <a:spLocks noChangeArrowheads="1"/>
          </p:cNvSpPr>
          <p:nvPr/>
        </p:nvSpPr>
        <p:spPr bwMode="auto">
          <a:xfrm>
            <a:off x="3132138" y="29972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61468" name="Oval 28"/>
          <p:cNvSpPr>
            <a:spLocks noChangeArrowheads="1"/>
          </p:cNvSpPr>
          <p:nvPr/>
        </p:nvSpPr>
        <p:spPr bwMode="auto">
          <a:xfrm>
            <a:off x="7086600" y="5486400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61469" name="Oval 29"/>
          <p:cNvSpPr>
            <a:spLocks noChangeArrowheads="1"/>
          </p:cNvSpPr>
          <p:nvPr/>
        </p:nvSpPr>
        <p:spPr bwMode="auto">
          <a:xfrm>
            <a:off x="5867400" y="2997200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61470" name="Oval 30"/>
          <p:cNvSpPr>
            <a:spLocks noChangeArrowheads="1"/>
          </p:cNvSpPr>
          <p:nvPr/>
        </p:nvSpPr>
        <p:spPr bwMode="auto">
          <a:xfrm>
            <a:off x="5280025" y="2263775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61471" name="Oval 31"/>
          <p:cNvSpPr>
            <a:spLocks noChangeArrowheads="1"/>
          </p:cNvSpPr>
          <p:nvPr/>
        </p:nvSpPr>
        <p:spPr bwMode="auto">
          <a:xfrm>
            <a:off x="7956550" y="4724400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61472" name="Oval 32"/>
          <p:cNvSpPr>
            <a:spLocks noChangeArrowheads="1"/>
          </p:cNvSpPr>
          <p:nvPr/>
        </p:nvSpPr>
        <p:spPr bwMode="auto">
          <a:xfrm>
            <a:off x="5795963" y="4149725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61473" name="Oval 33"/>
          <p:cNvSpPr>
            <a:spLocks noChangeArrowheads="1"/>
          </p:cNvSpPr>
          <p:nvPr/>
        </p:nvSpPr>
        <p:spPr bwMode="auto">
          <a:xfrm>
            <a:off x="6096000" y="1600200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61474" name="Line 34"/>
          <p:cNvSpPr>
            <a:spLocks noChangeShapeType="1"/>
          </p:cNvSpPr>
          <p:nvPr/>
        </p:nvSpPr>
        <p:spPr bwMode="auto">
          <a:xfrm>
            <a:off x="2843213" y="5949950"/>
            <a:ext cx="1657350" cy="0"/>
          </a:xfrm>
          <a:prstGeom prst="line">
            <a:avLst/>
          </a:prstGeom>
          <a:noFill/>
          <a:ln w="47625" cap="rnd">
            <a:solidFill>
              <a:schemeClr val="tx1"/>
            </a:solidFill>
            <a:prstDash val="sysDot"/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484387" name="Rectangle 35"/>
          <p:cNvSpPr>
            <a:spLocks noChangeArrowheads="1"/>
          </p:cNvSpPr>
          <p:nvPr/>
        </p:nvSpPr>
        <p:spPr bwMode="auto">
          <a:xfrm>
            <a:off x="3922713" y="1484313"/>
            <a:ext cx="1512887" cy="7207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b="1">
                <a:latin typeface="Comic Sans MS" pitchFamily="66" charset="0"/>
              </a:rPr>
              <a:t>SR</a:t>
            </a:r>
            <a:endParaRPr lang="de-AT" b="1">
              <a:latin typeface="Comic Sans MS" pitchFamily="66" charset="0"/>
            </a:endParaRPr>
          </a:p>
        </p:txBody>
      </p:sp>
      <p:sp>
        <p:nvSpPr>
          <p:cNvPr id="61476" name="Rectangle 36"/>
          <p:cNvSpPr>
            <a:spLocks noGrp="1" noChangeArrowheads="1"/>
          </p:cNvSpPr>
          <p:nvPr>
            <p:ph idx="1"/>
          </p:nvPr>
        </p:nvSpPr>
        <p:spPr bwMode="auto">
          <a:xfrm>
            <a:off x="6705600" y="914400"/>
            <a:ext cx="2209800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e-DE" sz="4000" b="1" i="1">
                <a:latin typeface="Bimini" pitchFamily="34" charset="0"/>
              </a:rPr>
              <a:t>Anstoß</a:t>
            </a:r>
            <a:endParaRPr lang="de-DE" sz="2400"/>
          </a:p>
        </p:txBody>
      </p:sp>
      <p:pic>
        <p:nvPicPr>
          <p:cNvPr id="61477" name="Picture 37" descr="soccer1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84538"/>
            <a:ext cx="21590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4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4387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192088"/>
            <a:ext cx="9144000" cy="6477000"/>
          </a:xfrm>
          <a:prstGeom prst="rect">
            <a:avLst/>
          </a:prstGeom>
          <a:solidFill>
            <a:srgbClr val="00FF00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AT" sz="24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9" name="Line 3"/>
          <p:cNvSpPr>
            <a:spLocks noChangeShapeType="1"/>
          </p:cNvSpPr>
          <p:nvPr/>
        </p:nvSpPr>
        <p:spPr bwMode="auto">
          <a:xfrm flipH="1">
            <a:off x="4643438" y="188913"/>
            <a:ext cx="0" cy="6480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11113" y="1547813"/>
            <a:ext cx="1752600" cy="3810000"/>
          </a:xfrm>
          <a:prstGeom prst="rect">
            <a:avLst/>
          </a:prstGeom>
          <a:solidFill>
            <a:srgbClr val="00FF00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7380288" y="1547813"/>
            <a:ext cx="1752600" cy="3810000"/>
          </a:xfrm>
          <a:prstGeom prst="rect">
            <a:avLst/>
          </a:prstGeom>
          <a:solidFill>
            <a:srgbClr val="00FF00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34925" y="2462213"/>
            <a:ext cx="762000" cy="1828800"/>
          </a:xfrm>
          <a:prstGeom prst="rect">
            <a:avLst/>
          </a:prstGeom>
          <a:solidFill>
            <a:srgbClr val="00FF00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8388350" y="2462213"/>
            <a:ext cx="762000" cy="18288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29704" name="Oval 8"/>
          <p:cNvSpPr>
            <a:spLocks noChangeArrowheads="1"/>
          </p:cNvSpPr>
          <p:nvPr/>
        </p:nvSpPr>
        <p:spPr bwMode="auto">
          <a:xfrm>
            <a:off x="3595688" y="2386013"/>
            <a:ext cx="2141537" cy="2133600"/>
          </a:xfrm>
          <a:prstGeom prst="ellips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9705" name="Oval 9"/>
          <p:cNvSpPr>
            <a:spLocks noChangeArrowheads="1"/>
          </p:cNvSpPr>
          <p:nvPr/>
        </p:nvSpPr>
        <p:spPr bwMode="auto">
          <a:xfrm>
            <a:off x="1331913" y="3338513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29706" name="Oval 10"/>
          <p:cNvSpPr>
            <a:spLocks noChangeArrowheads="1"/>
          </p:cNvSpPr>
          <p:nvPr/>
        </p:nvSpPr>
        <p:spPr bwMode="auto">
          <a:xfrm>
            <a:off x="7808913" y="3338513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29707" name="Oval 11"/>
          <p:cNvSpPr>
            <a:spLocks noChangeArrowheads="1"/>
          </p:cNvSpPr>
          <p:nvPr/>
        </p:nvSpPr>
        <p:spPr bwMode="auto">
          <a:xfrm>
            <a:off x="4619625" y="3376613"/>
            <a:ext cx="79375" cy="793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29708" name="Oval 12"/>
          <p:cNvSpPr>
            <a:spLocks noChangeArrowheads="1"/>
          </p:cNvSpPr>
          <p:nvPr/>
        </p:nvSpPr>
        <p:spPr bwMode="auto">
          <a:xfrm>
            <a:off x="1763713" y="1773238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29709" name="Oval 13"/>
          <p:cNvSpPr>
            <a:spLocks noChangeArrowheads="1"/>
          </p:cNvSpPr>
          <p:nvPr/>
        </p:nvSpPr>
        <p:spPr bwMode="auto">
          <a:xfrm>
            <a:off x="6011863" y="2060575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29710" name="Oval 14"/>
          <p:cNvSpPr>
            <a:spLocks noChangeArrowheads="1"/>
          </p:cNvSpPr>
          <p:nvPr/>
        </p:nvSpPr>
        <p:spPr bwMode="auto">
          <a:xfrm>
            <a:off x="2411413" y="5589588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29711" name="Oval 15"/>
          <p:cNvSpPr>
            <a:spLocks noChangeArrowheads="1"/>
          </p:cNvSpPr>
          <p:nvPr/>
        </p:nvSpPr>
        <p:spPr bwMode="auto">
          <a:xfrm>
            <a:off x="3276600" y="17526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29712" name="Oval 16"/>
          <p:cNvSpPr>
            <a:spLocks noChangeArrowheads="1"/>
          </p:cNvSpPr>
          <p:nvPr/>
        </p:nvSpPr>
        <p:spPr bwMode="auto">
          <a:xfrm>
            <a:off x="4919663" y="2667143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29713" name="Oval 17"/>
          <p:cNvSpPr>
            <a:spLocks noChangeArrowheads="1"/>
          </p:cNvSpPr>
          <p:nvPr/>
        </p:nvSpPr>
        <p:spPr bwMode="auto">
          <a:xfrm>
            <a:off x="4356100" y="36449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29714" name="Oval 18"/>
          <p:cNvSpPr>
            <a:spLocks noChangeArrowheads="1"/>
          </p:cNvSpPr>
          <p:nvPr/>
        </p:nvSpPr>
        <p:spPr bwMode="auto">
          <a:xfrm>
            <a:off x="6372225" y="36449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29715" name="Oval 19"/>
          <p:cNvSpPr>
            <a:spLocks noChangeArrowheads="1"/>
          </p:cNvSpPr>
          <p:nvPr/>
        </p:nvSpPr>
        <p:spPr bwMode="auto">
          <a:xfrm>
            <a:off x="7596188" y="2997200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29716" name="Oval 20"/>
          <p:cNvSpPr>
            <a:spLocks noChangeArrowheads="1"/>
          </p:cNvSpPr>
          <p:nvPr/>
        </p:nvSpPr>
        <p:spPr bwMode="auto">
          <a:xfrm>
            <a:off x="5508625" y="5373688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29717" name="Oval 21"/>
          <p:cNvSpPr>
            <a:spLocks noChangeArrowheads="1"/>
          </p:cNvSpPr>
          <p:nvPr/>
        </p:nvSpPr>
        <p:spPr bwMode="auto">
          <a:xfrm>
            <a:off x="6659563" y="2636838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29718" name="Oval 22"/>
          <p:cNvSpPr>
            <a:spLocks noChangeArrowheads="1"/>
          </p:cNvSpPr>
          <p:nvPr/>
        </p:nvSpPr>
        <p:spPr bwMode="auto">
          <a:xfrm>
            <a:off x="5580063" y="981075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29719" name="Oval 23"/>
          <p:cNvSpPr>
            <a:spLocks noChangeArrowheads="1"/>
          </p:cNvSpPr>
          <p:nvPr/>
        </p:nvSpPr>
        <p:spPr bwMode="auto">
          <a:xfrm>
            <a:off x="6227763" y="4797425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29720" name="Oval 24"/>
          <p:cNvSpPr>
            <a:spLocks noChangeArrowheads="1"/>
          </p:cNvSpPr>
          <p:nvPr/>
        </p:nvSpPr>
        <p:spPr bwMode="auto">
          <a:xfrm>
            <a:off x="2411413" y="4221163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29721" name="Oval 25"/>
          <p:cNvSpPr>
            <a:spLocks noChangeArrowheads="1"/>
          </p:cNvSpPr>
          <p:nvPr/>
        </p:nvSpPr>
        <p:spPr bwMode="auto">
          <a:xfrm>
            <a:off x="3132138" y="29972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29722" name="Oval 26"/>
          <p:cNvSpPr>
            <a:spLocks noChangeArrowheads="1"/>
          </p:cNvSpPr>
          <p:nvPr/>
        </p:nvSpPr>
        <p:spPr bwMode="auto">
          <a:xfrm>
            <a:off x="7086600" y="5486400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29723" name="Oval 27"/>
          <p:cNvSpPr>
            <a:spLocks noChangeArrowheads="1"/>
          </p:cNvSpPr>
          <p:nvPr/>
        </p:nvSpPr>
        <p:spPr bwMode="auto">
          <a:xfrm>
            <a:off x="3635375" y="3644900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29724" name="Oval 28"/>
          <p:cNvSpPr>
            <a:spLocks noChangeArrowheads="1"/>
          </p:cNvSpPr>
          <p:nvPr/>
        </p:nvSpPr>
        <p:spPr bwMode="auto">
          <a:xfrm>
            <a:off x="5207000" y="2133600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29725" name="Oval 29"/>
          <p:cNvSpPr>
            <a:spLocks noChangeArrowheads="1"/>
          </p:cNvSpPr>
          <p:nvPr/>
        </p:nvSpPr>
        <p:spPr bwMode="auto">
          <a:xfrm>
            <a:off x="7956550" y="4724400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29726" name="Oval 30"/>
          <p:cNvSpPr>
            <a:spLocks noChangeArrowheads="1"/>
          </p:cNvSpPr>
          <p:nvPr/>
        </p:nvSpPr>
        <p:spPr bwMode="auto">
          <a:xfrm>
            <a:off x="5795963" y="4149725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29727" name="Oval 31"/>
          <p:cNvSpPr>
            <a:spLocks noChangeArrowheads="1"/>
          </p:cNvSpPr>
          <p:nvPr/>
        </p:nvSpPr>
        <p:spPr bwMode="auto">
          <a:xfrm>
            <a:off x="7106812" y="3725152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29728" name="Oval 32"/>
          <p:cNvSpPr>
            <a:spLocks noChangeArrowheads="1"/>
          </p:cNvSpPr>
          <p:nvPr/>
        </p:nvSpPr>
        <p:spPr bwMode="auto">
          <a:xfrm>
            <a:off x="1763713" y="0"/>
            <a:ext cx="598487" cy="41751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de-DE" b="1">
                <a:latin typeface="Comic Sans MS" pitchFamily="66" charset="0"/>
              </a:rPr>
              <a:t>SRA</a:t>
            </a:r>
            <a:endParaRPr lang="de-AT" b="1">
              <a:latin typeface="Comic Sans MS" pitchFamily="66" charset="0"/>
            </a:endParaRPr>
          </a:p>
        </p:txBody>
      </p:sp>
      <p:sp>
        <p:nvSpPr>
          <p:cNvPr id="29729" name="Oval 33"/>
          <p:cNvSpPr>
            <a:spLocks noChangeArrowheads="1"/>
          </p:cNvSpPr>
          <p:nvPr/>
        </p:nvSpPr>
        <p:spPr bwMode="auto">
          <a:xfrm>
            <a:off x="8027988" y="6453188"/>
            <a:ext cx="582612" cy="404812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de-DE" b="1">
                <a:latin typeface="Comic Sans MS" pitchFamily="66" charset="0"/>
              </a:rPr>
              <a:t>SRA</a:t>
            </a:r>
            <a:endParaRPr lang="de-AT" b="1">
              <a:latin typeface="Comic Sans MS" pitchFamily="66" charset="0"/>
            </a:endParaRPr>
          </a:p>
        </p:txBody>
      </p:sp>
      <p:sp>
        <p:nvSpPr>
          <p:cNvPr id="495650" name="Rectangle 34"/>
          <p:cNvSpPr>
            <a:spLocks noChangeArrowheads="1"/>
          </p:cNvSpPr>
          <p:nvPr/>
        </p:nvSpPr>
        <p:spPr bwMode="auto">
          <a:xfrm>
            <a:off x="4140200" y="5026025"/>
            <a:ext cx="1008063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b="1">
                <a:latin typeface="Comic Sans MS" pitchFamily="66" charset="0"/>
              </a:rPr>
              <a:t>SR</a:t>
            </a:r>
            <a:endParaRPr lang="de-AT" b="1">
              <a:latin typeface="Comic Sans MS" pitchFamily="66" charset="0"/>
            </a:endParaRPr>
          </a:p>
        </p:txBody>
      </p:sp>
      <p:sp>
        <p:nvSpPr>
          <p:cNvPr id="495651" name="Rectangle 35"/>
          <p:cNvSpPr>
            <a:spLocks noGrp="1" noChangeArrowheads="1"/>
          </p:cNvSpPr>
          <p:nvPr>
            <p:ph idx="1"/>
          </p:nvPr>
        </p:nvSpPr>
        <p:spPr bwMode="auto">
          <a:xfrm>
            <a:off x="6705600" y="914400"/>
            <a:ext cx="2209800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e-DE" sz="4000" b="1" i="1" dirty="0">
                <a:latin typeface="Bimini" pitchFamily="34" charset="0"/>
              </a:rPr>
              <a:t>Abstoß</a:t>
            </a:r>
            <a:endParaRPr lang="de-DE" sz="2400" dirty="0"/>
          </a:p>
        </p:txBody>
      </p:sp>
      <p:pic>
        <p:nvPicPr>
          <p:cNvPr id="29732" name="Picture 36" descr="soccer1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3873500"/>
            <a:ext cx="21590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33" name="Oval 37"/>
          <p:cNvSpPr>
            <a:spLocks noChangeArrowheads="1"/>
          </p:cNvSpPr>
          <p:nvPr/>
        </p:nvSpPr>
        <p:spPr bwMode="auto">
          <a:xfrm>
            <a:off x="34925" y="3344863"/>
            <a:ext cx="228600" cy="228600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29734" name="Oval 38"/>
          <p:cNvSpPr>
            <a:spLocks noChangeArrowheads="1"/>
          </p:cNvSpPr>
          <p:nvPr/>
        </p:nvSpPr>
        <p:spPr bwMode="auto">
          <a:xfrm>
            <a:off x="8850313" y="3873500"/>
            <a:ext cx="228600" cy="228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cxnSp>
        <p:nvCxnSpPr>
          <p:cNvPr id="3" name="Gerade Verbindung mit Pfeil 2"/>
          <p:cNvCxnSpPr/>
          <p:nvPr/>
        </p:nvCxnSpPr>
        <p:spPr>
          <a:xfrm flipH="1">
            <a:off x="5207000" y="1547813"/>
            <a:ext cx="2173288" cy="3810000"/>
          </a:xfrm>
          <a:prstGeom prst="straightConnector1">
            <a:avLst/>
          </a:prstGeom>
          <a:ln w="508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/>
          <p:cNvSpPr txBox="1"/>
          <p:nvPr/>
        </p:nvSpPr>
        <p:spPr>
          <a:xfrm>
            <a:off x="4343235" y="3144808"/>
            <a:ext cx="19605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Rückwärtslauf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5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5650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SpLini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2964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304800" y="685800"/>
            <a:ext cx="861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37892" name="Oval 4"/>
          <p:cNvSpPr>
            <a:spLocks noChangeArrowheads="1"/>
          </p:cNvSpPr>
          <p:nvPr/>
        </p:nvSpPr>
        <p:spPr bwMode="auto">
          <a:xfrm>
            <a:off x="5257800" y="2743200"/>
            <a:ext cx="228600" cy="2286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solidFill>
                <a:srgbClr val="808080"/>
              </a:solidFill>
              <a:latin typeface="Verdana" pitchFamily="34" charset="0"/>
            </a:endParaRPr>
          </a:p>
        </p:txBody>
      </p:sp>
      <p:sp>
        <p:nvSpPr>
          <p:cNvPr id="37893" name="Oval 5"/>
          <p:cNvSpPr>
            <a:spLocks noChangeArrowheads="1"/>
          </p:cNvSpPr>
          <p:nvPr/>
        </p:nvSpPr>
        <p:spPr bwMode="auto">
          <a:xfrm>
            <a:off x="4267200" y="5791200"/>
            <a:ext cx="228600" cy="2286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solidFill>
                <a:srgbClr val="808080"/>
              </a:solidFill>
              <a:latin typeface="Verdana" pitchFamily="34" charset="0"/>
            </a:endParaRPr>
          </a:p>
        </p:txBody>
      </p:sp>
      <p:sp>
        <p:nvSpPr>
          <p:cNvPr id="37894" name="Oval 6"/>
          <p:cNvSpPr>
            <a:spLocks noChangeArrowheads="1"/>
          </p:cNvSpPr>
          <p:nvPr/>
        </p:nvSpPr>
        <p:spPr bwMode="auto">
          <a:xfrm>
            <a:off x="4724400" y="5715000"/>
            <a:ext cx="228600" cy="228600"/>
          </a:xfrm>
          <a:prstGeom prst="ellipse">
            <a:avLst/>
          </a:pr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 sz="2400">
              <a:solidFill>
                <a:srgbClr val="808080"/>
              </a:solidFill>
              <a:latin typeface="Verdana" pitchFamily="34" charset="0"/>
            </a:endParaRPr>
          </a:p>
        </p:txBody>
      </p:sp>
      <p:sp>
        <p:nvSpPr>
          <p:cNvPr id="37895" name="Oval 7"/>
          <p:cNvSpPr>
            <a:spLocks noChangeArrowheads="1"/>
          </p:cNvSpPr>
          <p:nvPr/>
        </p:nvSpPr>
        <p:spPr bwMode="auto">
          <a:xfrm>
            <a:off x="4953000" y="1447800"/>
            <a:ext cx="228600" cy="228600"/>
          </a:xfrm>
          <a:prstGeom prst="ellipse">
            <a:avLst/>
          </a:pr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 sz="2400">
              <a:solidFill>
                <a:srgbClr val="808080"/>
              </a:solidFill>
              <a:latin typeface="Verdana" pitchFamily="34" charset="0"/>
            </a:endParaRPr>
          </a:p>
        </p:txBody>
      </p:sp>
      <p:sp>
        <p:nvSpPr>
          <p:cNvPr id="37896" name="Oval 8"/>
          <p:cNvSpPr>
            <a:spLocks noChangeArrowheads="1"/>
          </p:cNvSpPr>
          <p:nvPr/>
        </p:nvSpPr>
        <p:spPr bwMode="auto">
          <a:xfrm>
            <a:off x="7754772" y="2136775"/>
            <a:ext cx="228600" cy="228600"/>
          </a:xfrm>
          <a:prstGeom prst="ellipse">
            <a:avLst/>
          </a:pr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 sz="2400">
              <a:solidFill>
                <a:srgbClr val="808080"/>
              </a:solidFill>
              <a:latin typeface="Verdana" pitchFamily="34" charset="0"/>
            </a:endParaRPr>
          </a:p>
        </p:txBody>
      </p:sp>
      <p:sp>
        <p:nvSpPr>
          <p:cNvPr id="37897" name="Oval 9"/>
          <p:cNvSpPr>
            <a:spLocks noChangeArrowheads="1"/>
          </p:cNvSpPr>
          <p:nvPr/>
        </p:nvSpPr>
        <p:spPr bwMode="auto">
          <a:xfrm>
            <a:off x="8039100" y="2555875"/>
            <a:ext cx="228600" cy="2286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solidFill>
                <a:srgbClr val="808080"/>
              </a:solidFill>
              <a:latin typeface="Verdana" pitchFamily="34" charset="0"/>
            </a:endParaRPr>
          </a:p>
        </p:txBody>
      </p:sp>
      <p:sp>
        <p:nvSpPr>
          <p:cNvPr id="37898" name="Oval 10"/>
          <p:cNvSpPr>
            <a:spLocks noChangeArrowheads="1"/>
          </p:cNvSpPr>
          <p:nvPr/>
        </p:nvSpPr>
        <p:spPr bwMode="auto">
          <a:xfrm>
            <a:off x="2411760" y="2970663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solidFill>
                <a:srgbClr val="808080"/>
              </a:solidFill>
              <a:latin typeface="Verdana" pitchFamily="34" charset="0"/>
            </a:endParaRPr>
          </a:p>
        </p:txBody>
      </p:sp>
      <p:sp>
        <p:nvSpPr>
          <p:cNvPr id="37899" name="Oval 11"/>
          <p:cNvSpPr>
            <a:spLocks noChangeArrowheads="1"/>
          </p:cNvSpPr>
          <p:nvPr/>
        </p:nvSpPr>
        <p:spPr bwMode="auto">
          <a:xfrm>
            <a:off x="8382000" y="3581400"/>
            <a:ext cx="228600" cy="2286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solidFill>
                <a:srgbClr val="808080"/>
              </a:solidFill>
              <a:latin typeface="Verdana" pitchFamily="34" charset="0"/>
            </a:endParaRPr>
          </a:p>
        </p:txBody>
      </p:sp>
      <p:sp>
        <p:nvSpPr>
          <p:cNvPr id="37900" name="Oval 12"/>
          <p:cNvSpPr>
            <a:spLocks noChangeArrowheads="1"/>
          </p:cNvSpPr>
          <p:nvPr/>
        </p:nvSpPr>
        <p:spPr bwMode="auto">
          <a:xfrm>
            <a:off x="7640472" y="2327275"/>
            <a:ext cx="228600" cy="2286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solidFill>
                <a:srgbClr val="808080"/>
              </a:solidFill>
              <a:latin typeface="Verdana" pitchFamily="34" charset="0"/>
            </a:endParaRPr>
          </a:p>
        </p:txBody>
      </p:sp>
      <p:sp>
        <p:nvSpPr>
          <p:cNvPr id="37901" name="Oval 13"/>
          <p:cNvSpPr>
            <a:spLocks noChangeArrowheads="1"/>
          </p:cNvSpPr>
          <p:nvPr/>
        </p:nvSpPr>
        <p:spPr bwMode="auto">
          <a:xfrm>
            <a:off x="8153400" y="2743200"/>
            <a:ext cx="228600" cy="228600"/>
          </a:xfrm>
          <a:prstGeom prst="ellipse">
            <a:avLst/>
          </a:pr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 sz="2400">
              <a:solidFill>
                <a:srgbClr val="808080"/>
              </a:solidFill>
              <a:latin typeface="Verdana" pitchFamily="34" charset="0"/>
            </a:endParaRPr>
          </a:p>
        </p:txBody>
      </p:sp>
      <p:sp>
        <p:nvSpPr>
          <p:cNvPr id="37902" name="Oval 14"/>
          <p:cNvSpPr>
            <a:spLocks noChangeArrowheads="1"/>
          </p:cNvSpPr>
          <p:nvPr/>
        </p:nvSpPr>
        <p:spPr bwMode="auto">
          <a:xfrm>
            <a:off x="8610600" y="3581400"/>
            <a:ext cx="228600" cy="228600"/>
          </a:xfrm>
          <a:prstGeom prst="ellipse">
            <a:avLst/>
          </a:pr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 sz="2400">
              <a:solidFill>
                <a:srgbClr val="808080"/>
              </a:solidFill>
              <a:latin typeface="Verdana" pitchFamily="34" charset="0"/>
            </a:endParaRPr>
          </a:p>
        </p:txBody>
      </p:sp>
      <p:sp>
        <p:nvSpPr>
          <p:cNvPr id="37903" name="Oval 15"/>
          <p:cNvSpPr>
            <a:spLocks noChangeArrowheads="1"/>
          </p:cNvSpPr>
          <p:nvPr/>
        </p:nvSpPr>
        <p:spPr bwMode="auto">
          <a:xfrm>
            <a:off x="7543800" y="4267200"/>
            <a:ext cx="228600" cy="228600"/>
          </a:xfrm>
          <a:prstGeom prst="ellipse">
            <a:avLst/>
          </a:pr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 sz="2400">
              <a:solidFill>
                <a:srgbClr val="808080"/>
              </a:solidFill>
              <a:latin typeface="Verdana" pitchFamily="34" charset="0"/>
            </a:endParaRPr>
          </a:p>
        </p:txBody>
      </p:sp>
      <p:sp>
        <p:nvSpPr>
          <p:cNvPr id="37904" name="Oval 16"/>
          <p:cNvSpPr>
            <a:spLocks noChangeArrowheads="1"/>
          </p:cNvSpPr>
          <p:nvPr/>
        </p:nvSpPr>
        <p:spPr bwMode="auto">
          <a:xfrm>
            <a:off x="7010400" y="3048000"/>
            <a:ext cx="228600" cy="228600"/>
          </a:xfrm>
          <a:prstGeom prst="ellipse">
            <a:avLst/>
          </a:pr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 sz="2400">
              <a:solidFill>
                <a:srgbClr val="808080"/>
              </a:solidFill>
              <a:latin typeface="Verdana" pitchFamily="34" charset="0"/>
            </a:endParaRPr>
          </a:p>
        </p:txBody>
      </p:sp>
      <p:sp>
        <p:nvSpPr>
          <p:cNvPr id="37905" name="Oval 17"/>
          <p:cNvSpPr>
            <a:spLocks noChangeArrowheads="1"/>
          </p:cNvSpPr>
          <p:nvPr/>
        </p:nvSpPr>
        <p:spPr bwMode="auto">
          <a:xfrm>
            <a:off x="5935662" y="3511455"/>
            <a:ext cx="228600" cy="228600"/>
          </a:xfrm>
          <a:prstGeom prst="ellipse">
            <a:avLst/>
          </a:pr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 sz="2400">
              <a:solidFill>
                <a:srgbClr val="808080"/>
              </a:solidFill>
              <a:latin typeface="Verdana" pitchFamily="34" charset="0"/>
            </a:endParaRPr>
          </a:p>
        </p:txBody>
      </p:sp>
      <p:sp>
        <p:nvSpPr>
          <p:cNvPr id="37906" name="Oval 18"/>
          <p:cNvSpPr>
            <a:spLocks noChangeArrowheads="1"/>
          </p:cNvSpPr>
          <p:nvPr/>
        </p:nvSpPr>
        <p:spPr bwMode="auto">
          <a:xfrm>
            <a:off x="8382000" y="2438400"/>
            <a:ext cx="228600" cy="228600"/>
          </a:xfrm>
          <a:prstGeom prst="ellipse">
            <a:avLst/>
          </a:pr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 sz="2400">
              <a:solidFill>
                <a:srgbClr val="808080"/>
              </a:solidFill>
              <a:latin typeface="Verdana" pitchFamily="34" charset="0"/>
            </a:endParaRPr>
          </a:p>
        </p:txBody>
      </p:sp>
      <p:sp>
        <p:nvSpPr>
          <p:cNvPr id="37907" name="Oval 19"/>
          <p:cNvSpPr>
            <a:spLocks noChangeArrowheads="1"/>
          </p:cNvSpPr>
          <p:nvPr/>
        </p:nvSpPr>
        <p:spPr bwMode="auto">
          <a:xfrm>
            <a:off x="8496300" y="2970663"/>
            <a:ext cx="2286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 sz="2400">
              <a:solidFill>
                <a:srgbClr val="808080"/>
              </a:solidFill>
              <a:latin typeface="Verdana" pitchFamily="34" charset="0"/>
            </a:endParaRPr>
          </a:p>
        </p:txBody>
      </p:sp>
      <p:sp>
        <p:nvSpPr>
          <p:cNvPr id="37908" name="Oval 20"/>
          <p:cNvSpPr>
            <a:spLocks noChangeArrowheads="1"/>
          </p:cNvSpPr>
          <p:nvPr/>
        </p:nvSpPr>
        <p:spPr bwMode="auto">
          <a:xfrm>
            <a:off x="8267700" y="3390900"/>
            <a:ext cx="228600" cy="228600"/>
          </a:xfrm>
          <a:prstGeom prst="ellipse">
            <a:avLst/>
          </a:pr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 sz="2400">
              <a:solidFill>
                <a:srgbClr val="808080"/>
              </a:solidFill>
              <a:latin typeface="Verdana" pitchFamily="34" charset="0"/>
            </a:endParaRPr>
          </a:p>
        </p:txBody>
      </p:sp>
      <p:sp>
        <p:nvSpPr>
          <p:cNvPr id="517141" name="Line 21"/>
          <p:cNvSpPr>
            <a:spLocks noChangeShapeType="1"/>
          </p:cNvSpPr>
          <p:nvPr/>
        </p:nvSpPr>
        <p:spPr bwMode="auto">
          <a:xfrm flipH="1">
            <a:off x="3886200" y="609600"/>
            <a:ext cx="76200" cy="5562600"/>
          </a:xfrm>
          <a:prstGeom prst="line">
            <a:avLst/>
          </a:prstGeom>
          <a:noFill/>
          <a:ln w="57150">
            <a:solidFill>
              <a:srgbClr val="FFCC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AT"/>
          </a:p>
        </p:txBody>
      </p:sp>
      <p:sp>
        <p:nvSpPr>
          <p:cNvPr id="37910" name="Oval 22"/>
          <p:cNvSpPr>
            <a:spLocks noChangeArrowheads="1"/>
          </p:cNvSpPr>
          <p:nvPr/>
        </p:nvSpPr>
        <p:spPr bwMode="auto">
          <a:xfrm>
            <a:off x="3962400" y="1524000"/>
            <a:ext cx="228600" cy="2286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solidFill>
                <a:srgbClr val="808080"/>
              </a:solidFill>
              <a:latin typeface="Verdana" pitchFamily="34" charset="0"/>
            </a:endParaRPr>
          </a:p>
        </p:txBody>
      </p:sp>
      <p:sp>
        <p:nvSpPr>
          <p:cNvPr id="37911" name="Oval 23"/>
          <p:cNvSpPr>
            <a:spLocks noChangeArrowheads="1"/>
          </p:cNvSpPr>
          <p:nvPr/>
        </p:nvSpPr>
        <p:spPr bwMode="auto">
          <a:xfrm>
            <a:off x="6858000" y="2819400"/>
            <a:ext cx="228600" cy="2286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solidFill>
                <a:srgbClr val="808080"/>
              </a:solidFill>
              <a:latin typeface="Verdana" pitchFamily="34" charset="0"/>
            </a:endParaRPr>
          </a:p>
        </p:txBody>
      </p:sp>
      <p:sp>
        <p:nvSpPr>
          <p:cNvPr id="517144" name="Line 24"/>
          <p:cNvSpPr>
            <a:spLocks noChangeShapeType="1"/>
          </p:cNvSpPr>
          <p:nvPr/>
        </p:nvSpPr>
        <p:spPr bwMode="auto">
          <a:xfrm>
            <a:off x="8610600" y="2514600"/>
            <a:ext cx="533400" cy="3657600"/>
          </a:xfrm>
          <a:prstGeom prst="line">
            <a:avLst/>
          </a:prstGeom>
          <a:noFill/>
          <a:ln w="57150">
            <a:solidFill>
              <a:srgbClr val="FFCC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AT"/>
          </a:p>
        </p:txBody>
      </p:sp>
      <p:sp>
        <p:nvSpPr>
          <p:cNvPr id="37928" name="Text Box 28"/>
          <p:cNvSpPr txBox="1">
            <a:spLocks noChangeArrowheads="1"/>
          </p:cNvSpPr>
          <p:nvPr/>
        </p:nvSpPr>
        <p:spPr bwMode="auto">
          <a:xfrm>
            <a:off x="5267040" y="1100003"/>
            <a:ext cx="1986200" cy="92419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b="1" dirty="0">
                <a:latin typeface="Arial" pitchFamily="34" charset="0"/>
                <a:cs typeface="Arial" pitchFamily="34" charset="0"/>
              </a:rPr>
              <a:t>SR: Blick zum Assistent muss gegeben sein </a:t>
            </a:r>
          </a:p>
        </p:txBody>
      </p:sp>
      <p:sp>
        <p:nvSpPr>
          <p:cNvPr id="517149" name="Line 29"/>
          <p:cNvSpPr>
            <a:spLocks noChangeShapeType="1"/>
          </p:cNvSpPr>
          <p:nvPr/>
        </p:nvSpPr>
        <p:spPr bwMode="auto">
          <a:xfrm>
            <a:off x="7400926" y="2209800"/>
            <a:ext cx="1492250" cy="3811588"/>
          </a:xfrm>
          <a:prstGeom prst="line">
            <a:avLst/>
          </a:prstGeom>
          <a:noFill/>
          <a:ln w="57150">
            <a:solidFill>
              <a:srgbClr val="FFCC00"/>
            </a:solidFill>
            <a:prstDash val="dash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AT"/>
          </a:p>
        </p:txBody>
      </p:sp>
      <p:sp>
        <p:nvSpPr>
          <p:cNvPr id="37916" name="Oval 30"/>
          <p:cNvSpPr>
            <a:spLocks noChangeArrowheads="1"/>
          </p:cNvSpPr>
          <p:nvPr/>
        </p:nvSpPr>
        <p:spPr bwMode="auto">
          <a:xfrm>
            <a:off x="8915400" y="6019800"/>
            <a:ext cx="228600" cy="2286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solidFill>
                <a:srgbClr val="808080"/>
              </a:solidFill>
              <a:latin typeface="Verdana" pitchFamily="34" charset="0"/>
            </a:endParaRPr>
          </a:p>
        </p:txBody>
      </p:sp>
      <p:sp>
        <p:nvSpPr>
          <p:cNvPr id="37917" name="Oval 31"/>
          <p:cNvSpPr>
            <a:spLocks noChangeArrowheads="1"/>
          </p:cNvSpPr>
          <p:nvPr/>
        </p:nvSpPr>
        <p:spPr bwMode="auto">
          <a:xfrm>
            <a:off x="8305800" y="2209800"/>
            <a:ext cx="228600" cy="2286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solidFill>
                <a:srgbClr val="808080"/>
              </a:solidFill>
              <a:latin typeface="Verdana" pitchFamily="34" charset="0"/>
            </a:endParaRPr>
          </a:p>
        </p:txBody>
      </p:sp>
      <p:sp>
        <p:nvSpPr>
          <p:cNvPr id="517153" name="Oval 33"/>
          <p:cNvSpPr>
            <a:spLocks noChangeArrowheads="1"/>
          </p:cNvSpPr>
          <p:nvPr/>
        </p:nvSpPr>
        <p:spPr bwMode="auto">
          <a:xfrm>
            <a:off x="3657600" y="228600"/>
            <a:ext cx="381000" cy="381000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de-DE">
                <a:latin typeface="Comic Sans MS" pitchFamily="66" charset="0"/>
              </a:rPr>
              <a:t>SRA</a:t>
            </a:r>
          </a:p>
        </p:txBody>
      </p:sp>
      <p:sp>
        <p:nvSpPr>
          <p:cNvPr id="517154" name="Oval 34"/>
          <p:cNvSpPr>
            <a:spLocks noChangeArrowheads="1"/>
          </p:cNvSpPr>
          <p:nvPr/>
        </p:nvSpPr>
        <p:spPr bwMode="auto">
          <a:xfrm>
            <a:off x="7019925" y="2060575"/>
            <a:ext cx="381000" cy="381000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de-DE">
                <a:latin typeface="Comic Sans MS" pitchFamily="66" charset="0"/>
              </a:rPr>
              <a:t>SR</a:t>
            </a:r>
          </a:p>
        </p:txBody>
      </p:sp>
      <p:sp>
        <p:nvSpPr>
          <p:cNvPr id="517155" name="Oval 35"/>
          <p:cNvSpPr>
            <a:spLocks noChangeArrowheads="1"/>
          </p:cNvSpPr>
          <p:nvPr/>
        </p:nvSpPr>
        <p:spPr bwMode="auto">
          <a:xfrm>
            <a:off x="8820150" y="6172200"/>
            <a:ext cx="381000" cy="381000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de-DE">
                <a:latin typeface="Comic Sans MS" pitchFamily="66" charset="0"/>
              </a:rPr>
              <a:t>SRA</a:t>
            </a:r>
          </a:p>
        </p:txBody>
      </p:sp>
      <p:sp>
        <p:nvSpPr>
          <p:cNvPr id="37921" name="Oval 36"/>
          <p:cNvSpPr>
            <a:spLocks noChangeArrowheads="1"/>
          </p:cNvSpPr>
          <p:nvPr/>
        </p:nvSpPr>
        <p:spPr bwMode="auto">
          <a:xfrm>
            <a:off x="8514497" y="3886994"/>
            <a:ext cx="228600" cy="2286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solidFill>
                <a:srgbClr val="808080"/>
              </a:solidFill>
              <a:latin typeface="Verdana" pitchFamily="34" charset="0"/>
            </a:endParaRPr>
          </a:p>
        </p:txBody>
      </p:sp>
      <p:sp>
        <p:nvSpPr>
          <p:cNvPr id="517157" name="Text Box 37"/>
          <p:cNvSpPr txBox="1">
            <a:spLocks noChangeArrowheads="1"/>
          </p:cNvSpPr>
          <p:nvPr/>
        </p:nvSpPr>
        <p:spPr bwMode="auto">
          <a:xfrm>
            <a:off x="1260822" y="313825"/>
            <a:ext cx="2301875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de-DE" b="1" dirty="0">
                <a:latin typeface="Bimini" pitchFamily="34" charset="0"/>
              </a:rPr>
              <a:t>Ass steht auf Höhe des vorletzten Verteidigers</a:t>
            </a:r>
            <a:endParaRPr lang="de-AT" b="1" dirty="0">
              <a:latin typeface="Bimini" pitchFamily="34" charset="0"/>
            </a:endParaRPr>
          </a:p>
        </p:txBody>
      </p:sp>
      <p:sp>
        <p:nvSpPr>
          <p:cNvPr id="37925" name="Text Box 40"/>
          <p:cNvSpPr txBox="1">
            <a:spLocks noChangeArrowheads="1"/>
          </p:cNvSpPr>
          <p:nvPr/>
        </p:nvSpPr>
        <p:spPr bwMode="auto">
          <a:xfrm>
            <a:off x="3055937" y="6186488"/>
            <a:ext cx="2879725" cy="369332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/>
            <a:r>
              <a:rPr lang="de-DE" b="1" dirty="0">
                <a:solidFill>
                  <a:schemeClr val="bg1"/>
                </a:solidFill>
                <a:latin typeface="Bimini" pitchFamily="34" charset="0"/>
              </a:rPr>
              <a:t>Seitenlinie</a:t>
            </a:r>
            <a:endParaRPr lang="de-AT" b="1" dirty="0">
              <a:solidFill>
                <a:schemeClr val="bg1"/>
              </a:solidFill>
              <a:latin typeface="Bimini" pitchFamily="34" charset="0"/>
            </a:endParaRPr>
          </a:p>
        </p:txBody>
      </p:sp>
      <p:sp>
        <p:nvSpPr>
          <p:cNvPr id="39" name="Text Box 28"/>
          <p:cNvSpPr txBox="1">
            <a:spLocks noChangeArrowheads="1"/>
          </p:cNvSpPr>
          <p:nvPr/>
        </p:nvSpPr>
        <p:spPr bwMode="auto">
          <a:xfrm>
            <a:off x="5887872" y="5163839"/>
            <a:ext cx="2667000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b="1" dirty="0">
                <a:latin typeface="Arial" pitchFamily="34" charset="0"/>
                <a:cs typeface="Arial" pitchFamily="34" charset="0"/>
              </a:rPr>
              <a:t>Ass steht in Torlinienverlängerung hinter der Eckfahne</a:t>
            </a:r>
          </a:p>
        </p:txBody>
      </p:sp>
      <p:sp>
        <p:nvSpPr>
          <p:cNvPr id="40" name="Rectangle 35"/>
          <p:cNvSpPr txBox="1">
            <a:spLocks noChangeArrowheads="1"/>
          </p:cNvSpPr>
          <p:nvPr/>
        </p:nvSpPr>
        <p:spPr bwMode="auto">
          <a:xfrm>
            <a:off x="6116472" y="582960"/>
            <a:ext cx="2209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de-DE" sz="4000" b="1" i="1" dirty="0">
                <a:solidFill>
                  <a:schemeClr val="bg1"/>
                </a:solidFill>
                <a:latin typeface="Bimini" pitchFamily="34" charset="0"/>
              </a:rPr>
              <a:t>Eckstoß</a:t>
            </a:r>
            <a:endParaRPr lang="de-DE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7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17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17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17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517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517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17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141" grpId="0" animBg="1"/>
      <p:bldP spid="517144" grpId="0" animBg="1"/>
      <p:bldP spid="37928" grpId="0" animBg="1"/>
      <p:bldP spid="517149" grpId="0" animBg="1"/>
      <p:bldP spid="517153" grpId="0" animBg="1" autoUpdateAnimBg="0"/>
      <p:bldP spid="517154" grpId="0" animBg="1" autoUpdateAnimBg="0"/>
      <p:bldP spid="517155" grpId="0" animBg="1" autoUpdateAnimBg="0"/>
      <p:bldP spid="517157" grpId="0" animBg="1" autoUpdateAnimBg="0"/>
      <p:bldP spid="3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ChangeArrowheads="1"/>
          </p:cNvSpPr>
          <p:nvPr>
            <p:ph idx="1"/>
          </p:nvPr>
        </p:nvSpPr>
        <p:spPr>
          <a:xfrm>
            <a:off x="196850" y="908720"/>
            <a:ext cx="8748713" cy="5904831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de-DE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Freistoß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de-DE" sz="1000" b="1" dirty="0">
              <a:solidFill>
                <a:srgbClr val="FFFFFF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de-DE" sz="2800" b="1" dirty="0">
                <a:solidFill>
                  <a:srgbClr val="FFFFFF"/>
                </a:solidFill>
                <a:latin typeface="Arial" charset="0"/>
              </a:rPr>
              <a:t>	</a:t>
            </a:r>
            <a:r>
              <a:rPr lang="de-DE" sz="2400" b="1" dirty="0">
                <a:latin typeface="Arial" charset="0"/>
              </a:rPr>
              <a:t>	Position des SR abhängig von: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de-DE" sz="1000" b="1" dirty="0">
              <a:latin typeface="Arial" charset="0"/>
            </a:endParaRPr>
          </a:p>
          <a:p>
            <a:pPr lvl="3">
              <a:lnSpc>
                <a:spcPct val="90000"/>
              </a:lnSpc>
              <a:defRPr/>
            </a:pPr>
            <a:r>
              <a:rPr lang="de-DE" sz="2400" dirty="0">
                <a:latin typeface="Arial" charset="0"/>
              </a:rPr>
              <a:t>Ort der Freistoßausführung</a:t>
            </a:r>
          </a:p>
          <a:p>
            <a:pPr lvl="3">
              <a:lnSpc>
                <a:spcPct val="90000"/>
              </a:lnSpc>
              <a:defRPr/>
            </a:pPr>
            <a:r>
              <a:rPr lang="de-DE" sz="2400" dirty="0">
                <a:latin typeface="Arial" charset="0"/>
              </a:rPr>
              <a:t>Spiele mit / ohne Assistenten</a:t>
            </a:r>
          </a:p>
          <a:p>
            <a:pPr lvl="3">
              <a:lnSpc>
                <a:spcPct val="90000"/>
              </a:lnSpc>
              <a:defRPr/>
            </a:pPr>
            <a:r>
              <a:rPr lang="de-DE" sz="2400" dirty="0">
                <a:latin typeface="Arial" charset="0"/>
              </a:rPr>
              <a:t>Freistoßmanagement erforderlich oder nicht</a:t>
            </a:r>
          </a:p>
          <a:p>
            <a:pPr lvl="3">
              <a:lnSpc>
                <a:spcPct val="90000"/>
              </a:lnSpc>
              <a:defRPr/>
            </a:pPr>
            <a:r>
              <a:rPr lang="de-DE" sz="2400" dirty="0">
                <a:latin typeface="Arial" charset="0"/>
              </a:rPr>
              <a:t>Beispiele siehe Regelbuch S.184/185</a:t>
            </a:r>
          </a:p>
          <a:p>
            <a:pPr lvl="3">
              <a:lnSpc>
                <a:spcPct val="90000"/>
              </a:lnSpc>
              <a:defRPr/>
            </a:pPr>
            <a:endParaRPr lang="de-DE" sz="2400" b="1" dirty="0">
              <a:latin typeface="Arial" charset="0"/>
            </a:endParaRPr>
          </a:p>
          <a:p>
            <a:pPr marL="109728" indent="0">
              <a:lnSpc>
                <a:spcPct val="80000"/>
              </a:lnSpc>
              <a:buNone/>
            </a:pPr>
            <a:r>
              <a:rPr lang="de-DE" sz="2400" b="1" dirty="0">
                <a:latin typeface="Arial" pitchFamily="34" charset="0"/>
              </a:rPr>
              <a:t>	Schwierigkeit gleichzeitig:</a:t>
            </a:r>
          </a:p>
          <a:p>
            <a:pPr marL="109728" indent="0">
              <a:lnSpc>
                <a:spcPct val="80000"/>
              </a:lnSpc>
              <a:buNone/>
            </a:pPr>
            <a:endParaRPr lang="de-DE" sz="1000" b="1" dirty="0">
              <a:latin typeface="Arial" pitchFamily="34" charset="0"/>
            </a:endParaRPr>
          </a:p>
          <a:p>
            <a:pPr lvl="3">
              <a:lnSpc>
                <a:spcPct val="80000"/>
              </a:lnSpc>
            </a:pPr>
            <a:r>
              <a:rPr lang="de-DE" sz="2400" dirty="0">
                <a:latin typeface="Arial" pitchFamily="34" charset="0"/>
              </a:rPr>
              <a:t>auf den Ball und Ausführung, </a:t>
            </a:r>
          </a:p>
          <a:p>
            <a:pPr lvl="3">
              <a:lnSpc>
                <a:spcPct val="80000"/>
              </a:lnSpc>
            </a:pPr>
            <a:r>
              <a:rPr lang="de-DE" sz="2400" dirty="0">
                <a:latin typeface="Arial" pitchFamily="34" charset="0"/>
              </a:rPr>
              <a:t>auf Einsicht in die Mauer von vorne, </a:t>
            </a:r>
          </a:p>
          <a:p>
            <a:pPr lvl="3">
              <a:lnSpc>
                <a:spcPct val="80000"/>
              </a:lnSpc>
            </a:pPr>
            <a:r>
              <a:rPr lang="de-DE" sz="2400" dirty="0">
                <a:latin typeface="Arial" pitchFamily="34" charset="0"/>
              </a:rPr>
              <a:t>auf Seiteneinsicht in „Spielertrauben“ und</a:t>
            </a:r>
          </a:p>
          <a:p>
            <a:pPr lvl="3">
              <a:lnSpc>
                <a:spcPct val="80000"/>
              </a:lnSpc>
            </a:pPr>
            <a:r>
              <a:rPr lang="de-DE" sz="2400" dirty="0">
                <a:latin typeface="Arial" pitchFamily="34" charset="0"/>
              </a:rPr>
              <a:t>auf freien Blick zum SRA zu achten</a:t>
            </a:r>
          </a:p>
          <a:p>
            <a:pPr lvl="6">
              <a:lnSpc>
                <a:spcPct val="90000"/>
              </a:lnSpc>
              <a:defRPr/>
            </a:pPr>
            <a:endParaRPr lang="de-DE" sz="1300" b="1" dirty="0">
              <a:latin typeface="Arial" charset="0"/>
            </a:endParaRPr>
          </a:p>
        </p:txBody>
      </p:sp>
      <p:sp>
        <p:nvSpPr>
          <p:cNvPr id="31747" name="WordArt 4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37650" cy="6861175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endParaRPr lang="de-AT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WordArt 2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37650" cy="6861175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endParaRPr lang="de-AT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pic>
        <p:nvPicPr>
          <p:cNvPr id="32771" name="Picture 3" descr="Strafr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9144000" cy="630872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0980" name="Oval 4"/>
          <p:cNvSpPr>
            <a:spLocks noChangeArrowheads="1"/>
          </p:cNvSpPr>
          <p:nvPr/>
        </p:nvSpPr>
        <p:spPr bwMode="auto">
          <a:xfrm>
            <a:off x="4419600" y="2286000"/>
            <a:ext cx="304800" cy="304800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solidFill>
                <a:srgbClr val="808080"/>
              </a:solidFill>
              <a:latin typeface="Verdana" pitchFamily="34" charset="0"/>
            </a:endParaRPr>
          </a:p>
        </p:txBody>
      </p:sp>
      <p:sp>
        <p:nvSpPr>
          <p:cNvPr id="510981" name="Line 5"/>
          <p:cNvSpPr>
            <a:spLocks noChangeShapeType="1"/>
          </p:cNvSpPr>
          <p:nvPr/>
        </p:nvSpPr>
        <p:spPr bwMode="auto">
          <a:xfrm flipH="1" flipV="1">
            <a:off x="304800" y="4648200"/>
            <a:ext cx="4343400" cy="0"/>
          </a:xfrm>
          <a:prstGeom prst="line">
            <a:avLst/>
          </a:prstGeom>
          <a:noFill/>
          <a:ln w="57150">
            <a:solidFill>
              <a:srgbClr val="FFCC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510982" name="Oval 6"/>
          <p:cNvSpPr>
            <a:spLocks noChangeArrowheads="1"/>
          </p:cNvSpPr>
          <p:nvPr/>
        </p:nvSpPr>
        <p:spPr bwMode="auto">
          <a:xfrm>
            <a:off x="228600" y="47244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solidFill>
                <a:srgbClr val="FF0000"/>
              </a:solidFill>
              <a:latin typeface="Verdana" pitchFamily="34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133600" y="5867400"/>
            <a:ext cx="4953000" cy="990600"/>
            <a:chOff x="1344" y="3696"/>
            <a:chExt cx="3120" cy="624"/>
          </a:xfrm>
        </p:grpSpPr>
        <p:sp>
          <p:nvSpPr>
            <p:cNvPr id="32794" name="Oval 8"/>
            <p:cNvSpPr>
              <a:spLocks noChangeArrowheads="1"/>
            </p:cNvSpPr>
            <p:nvPr/>
          </p:nvSpPr>
          <p:spPr bwMode="auto">
            <a:xfrm>
              <a:off x="1344" y="3696"/>
              <a:ext cx="192" cy="192"/>
            </a:xfrm>
            <a:prstGeom prst="ellipse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de-DE" sz="2400">
                <a:solidFill>
                  <a:srgbClr val="808080"/>
                </a:solidFill>
                <a:latin typeface="Verdana" pitchFamily="34" charset="0"/>
              </a:endParaRPr>
            </a:p>
          </p:txBody>
        </p:sp>
        <p:sp>
          <p:nvSpPr>
            <p:cNvPr id="32795" name="Oval 9"/>
            <p:cNvSpPr>
              <a:spLocks noChangeArrowheads="1"/>
            </p:cNvSpPr>
            <p:nvPr/>
          </p:nvSpPr>
          <p:spPr bwMode="auto">
            <a:xfrm>
              <a:off x="1632" y="3696"/>
              <a:ext cx="192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 sz="2400">
                <a:solidFill>
                  <a:srgbClr val="808080"/>
                </a:solidFill>
                <a:latin typeface="Verdana" pitchFamily="34" charset="0"/>
              </a:endParaRPr>
            </a:p>
          </p:txBody>
        </p:sp>
        <p:sp>
          <p:nvSpPr>
            <p:cNvPr id="32796" name="Oval 10"/>
            <p:cNvSpPr>
              <a:spLocks noChangeArrowheads="1"/>
            </p:cNvSpPr>
            <p:nvPr/>
          </p:nvSpPr>
          <p:spPr bwMode="auto">
            <a:xfrm>
              <a:off x="1968" y="3840"/>
              <a:ext cx="192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 sz="2400">
                <a:solidFill>
                  <a:srgbClr val="808080"/>
                </a:solidFill>
                <a:latin typeface="Verdana" pitchFamily="34" charset="0"/>
              </a:endParaRPr>
            </a:p>
          </p:txBody>
        </p:sp>
        <p:sp>
          <p:nvSpPr>
            <p:cNvPr id="32797" name="Oval 11"/>
            <p:cNvSpPr>
              <a:spLocks noChangeArrowheads="1"/>
            </p:cNvSpPr>
            <p:nvPr/>
          </p:nvSpPr>
          <p:spPr bwMode="auto">
            <a:xfrm>
              <a:off x="2400" y="4128"/>
              <a:ext cx="192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 sz="2400">
                <a:solidFill>
                  <a:srgbClr val="808080"/>
                </a:solidFill>
                <a:latin typeface="Verdana" pitchFamily="34" charset="0"/>
              </a:endParaRPr>
            </a:p>
          </p:txBody>
        </p:sp>
        <p:sp>
          <p:nvSpPr>
            <p:cNvPr id="32798" name="Oval 12"/>
            <p:cNvSpPr>
              <a:spLocks noChangeArrowheads="1"/>
            </p:cNvSpPr>
            <p:nvPr/>
          </p:nvSpPr>
          <p:spPr bwMode="auto">
            <a:xfrm>
              <a:off x="1824" y="3696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 sz="2400">
                <a:solidFill>
                  <a:srgbClr val="808080"/>
                </a:solidFill>
                <a:latin typeface="Verdana" pitchFamily="34" charset="0"/>
              </a:endParaRPr>
            </a:p>
          </p:txBody>
        </p:sp>
        <p:sp>
          <p:nvSpPr>
            <p:cNvPr id="32799" name="Oval 13"/>
            <p:cNvSpPr>
              <a:spLocks noChangeArrowheads="1"/>
            </p:cNvSpPr>
            <p:nvPr/>
          </p:nvSpPr>
          <p:spPr bwMode="auto">
            <a:xfrm>
              <a:off x="3840" y="3696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 sz="2400">
                <a:solidFill>
                  <a:srgbClr val="808080"/>
                </a:solidFill>
                <a:latin typeface="Verdana" pitchFamily="34" charset="0"/>
              </a:endParaRPr>
            </a:p>
          </p:txBody>
        </p:sp>
        <p:sp>
          <p:nvSpPr>
            <p:cNvPr id="32800" name="Oval 14"/>
            <p:cNvSpPr>
              <a:spLocks noChangeArrowheads="1"/>
            </p:cNvSpPr>
            <p:nvPr/>
          </p:nvSpPr>
          <p:spPr bwMode="auto">
            <a:xfrm>
              <a:off x="2160" y="3984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 sz="2400">
                <a:solidFill>
                  <a:srgbClr val="808080"/>
                </a:solidFill>
                <a:latin typeface="Verdana" pitchFamily="34" charset="0"/>
              </a:endParaRPr>
            </a:p>
          </p:txBody>
        </p:sp>
        <p:sp>
          <p:nvSpPr>
            <p:cNvPr id="32801" name="Oval 15"/>
            <p:cNvSpPr>
              <a:spLocks noChangeArrowheads="1"/>
            </p:cNvSpPr>
            <p:nvPr/>
          </p:nvSpPr>
          <p:spPr bwMode="auto">
            <a:xfrm>
              <a:off x="4080" y="3696"/>
              <a:ext cx="192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 sz="2400">
                <a:solidFill>
                  <a:srgbClr val="808080"/>
                </a:solidFill>
                <a:latin typeface="Verdana" pitchFamily="34" charset="0"/>
              </a:endParaRPr>
            </a:p>
          </p:txBody>
        </p:sp>
        <p:sp>
          <p:nvSpPr>
            <p:cNvPr id="32802" name="Oval 16"/>
            <p:cNvSpPr>
              <a:spLocks noChangeArrowheads="1"/>
            </p:cNvSpPr>
            <p:nvPr/>
          </p:nvSpPr>
          <p:spPr bwMode="auto">
            <a:xfrm>
              <a:off x="3648" y="3840"/>
              <a:ext cx="192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 sz="2400">
                <a:solidFill>
                  <a:srgbClr val="808080"/>
                </a:solidFill>
                <a:latin typeface="Verdana" pitchFamily="34" charset="0"/>
              </a:endParaRPr>
            </a:p>
          </p:txBody>
        </p:sp>
        <p:sp>
          <p:nvSpPr>
            <p:cNvPr id="32803" name="Oval 17"/>
            <p:cNvSpPr>
              <a:spLocks noChangeArrowheads="1"/>
            </p:cNvSpPr>
            <p:nvPr/>
          </p:nvSpPr>
          <p:spPr bwMode="auto">
            <a:xfrm>
              <a:off x="4272" y="3696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 sz="2400">
                <a:solidFill>
                  <a:srgbClr val="808080"/>
                </a:solidFill>
                <a:latin typeface="Verdana" pitchFamily="34" charset="0"/>
              </a:endParaRPr>
            </a:p>
          </p:txBody>
        </p:sp>
      </p:grpSp>
      <p:sp>
        <p:nvSpPr>
          <p:cNvPr id="510994" name="Oval 18"/>
          <p:cNvSpPr>
            <a:spLocks noChangeArrowheads="1"/>
          </p:cNvSpPr>
          <p:nvPr/>
        </p:nvSpPr>
        <p:spPr bwMode="auto">
          <a:xfrm>
            <a:off x="4876800" y="56388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solidFill>
                <a:srgbClr val="808080"/>
              </a:solidFill>
              <a:latin typeface="Verdana" pitchFamily="34" charset="0"/>
            </a:endParaRPr>
          </a:p>
        </p:txBody>
      </p:sp>
      <p:sp>
        <p:nvSpPr>
          <p:cNvPr id="510995" name="Text Box 19"/>
          <p:cNvSpPr txBox="1">
            <a:spLocks noChangeArrowheads="1"/>
          </p:cNvSpPr>
          <p:nvPr/>
        </p:nvSpPr>
        <p:spPr bwMode="auto">
          <a:xfrm>
            <a:off x="684213" y="3522663"/>
            <a:ext cx="27305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de-DE" sz="16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innerhalb des Spielfeldes</a:t>
            </a:r>
          </a:p>
        </p:txBody>
      </p:sp>
      <p:sp>
        <p:nvSpPr>
          <p:cNvPr id="510996" name="Text Box 20"/>
          <p:cNvSpPr txBox="1">
            <a:spLocks noChangeArrowheads="1"/>
          </p:cNvSpPr>
          <p:nvPr/>
        </p:nvSpPr>
        <p:spPr bwMode="auto">
          <a:xfrm>
            <a:off x="684213" y="4090988"/>
            <a:ext cx="28971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de-DE" sz="16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außerhalb des </a:t>
            </a:r>
            <a:r>
              <a:rPr lang="de-DE" sz="1600" b="1">
                <a:solidFill>
                  <a:schemeClr val="bg1"/>
                </a:solidFill>
                <a:latin typeface="Bimini" pitchFamily="34" charset="0"/>
              </a:rPr>
              <a:t>Strafraumes</a:t>
            </a:r>
          </a:p>
        </p:txBody>
      </p:sp>
      <p:sp>
        <p:nvSpPr>
          <p:cNvPr id="510997" name="Text Box 21"/>
          <p:cNvSpPr txBox="1">
            <a:spLocks noChangeArrowheads="1"/>
          </p:cNvSpPr>
          <p:nvPr/>
        </p:nvSpPr>
        <p:spPr bwMode="auto">
          <a:xfrm>
            <a:off x="684213" y="4738688"/>
            <a:ext cx="2735262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de-DE" sz="16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hinter dem Strafstoßpunkt</a:t>
            </a:r>
          </a:p>
        </p:txBody>
      </p:sp>
      <p:sp>
        <p:nvSpPr>
          <p:cNvPr id="510998" name="Rectangle 22"/>
          <p:cNvSpPr>
            <a:spLocks noGrp="1" noChangeArrowheads="1"/>
          </p:cNvSpPr>
          <p:nvPr>
            <p:ph idx="1"/>
          </p:nvPr>
        </p:nvSpPr>
        <p:spPr>
          <a:xfrm>
            <a:off x="6153150" y="765175"/>
            <a:ext cx="2667000" cy="7620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de-DE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Strafstoß </a:t>
            </a:r>
            <a:endParaRPr lang="de-DE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81" name="Picture 23" descr="soccer1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08500"/>
            <a:ext cx="21590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4787900" y="2435225"/>
            <a:ext cx="4105275" cy="1570038"/>
            <a:chOff x="3016" y="1534"/>
            <a:chExt cx="2586" cy="989"/>
          </a:xfrm>
        </p:grpSpPr>
        <p:sp>
          <p:nvSpPr>
            <p:cNvPr id="32792" name="Text Box 25"/>
            <p:cNvSpPr txBox="1">
              <a:spLocks noChangeArrowheads="1"/>
            </p:cNvSpPr>
            <p:nvPr/>
          </p:nvSpPr>
          <p:spPr bwMode="auto">
            <a:xfrm>
              <a:off x="4105" y="1534"/>
              <a:ext cx="1497" cy="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r>
                <a:rPr lang="de-DE" sz="1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Der Tormann muss auf der Torlinie zwischen</a:t>
              </a:r>
            </a:p>
            <a:p>
              <a:r>
                <a:rPr lang="de-DE" sz="1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den Torstangen stehen, mit Blick Richtung Spielfeld</a:t>
              </a:r>
              <a:endParaRPr lang="de-AT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793" name="Line 26"/>
            <p:cNvSpPr>
              <a:spLocks noChangeShapeType="1"/>
            </p:cNvSpPr>
            <p:nvPr/>
          </p:nvSpPr>
          <p:spPr bwMode="auto">
            <a:xfrm>
              <a:off x="3016" y="1616"/>
              <a:ext cx="635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AT"/>
            </a:p>
          </p:txBody>
        </p:sp>
      </p:grpSp>
      <p:sp>
        <p:nvSpPr>
          <p:cNvPr id="511003" name="Text Box 27"/>
          <p:cNvSpPr txBox="1">
            <a:spLocks noChangeArrowheads="1"/>
          </p:cNvSpPr>
          <p:nvPr/>
        </p:nvSpPr>
        <p:spPr bwMode="auto">
          <a:xfrm>
            <a:off x="755650" y="2565400"/>
            <a:ext cx="208915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de-DE" sz="16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Alle anderen Spieler  müssen sich aufhalten:</a:t>
            </a:r>
            <a:endParaRPr lang="de-AT" sz="16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5148263" y="4797425"/>
            <a:ext cx="3168650" cy="825500"/>
            <a:chOff x="3243" y="3022"/>
            <a:chExt cx="1996" cy="520"/>
          </a:xfrm>
        </p:grpSpPr>
        <p:sp>
          <p:nvSpPr>
            <p:cNvPr id="32790" name="Text Box 29"/>
            <p:cNvSpPr txBox="1">
              <a:spLocks noChangeArrowheads="1"/>
            </p:cNvSpPr>
            <p:nvPr/>
          </p:nvSpPr>
          <p:spPr bwMode="auto">
            <a:xfrm>
              <a:off x="3742" y="3022"/>
              <a:ext cx="1497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r>
                <a:rPr lang="de-DE" sz="16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Der ausführende Spieler  muss klar erkennbar  sein.</a:t>
              </a:r>
              <a:endParaRPr lang="de-AT" sz="1600" b="1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791" name="Line 30"/>
            <p:cNvSpPr>
              <a:spLocks noChangeShapeType="1"/>
            </p:cNvSpPr>
            <p:nvPr/>
          </p:nvSpPr>
          <p:spPr bwMode="auto">
            <a:xfrm flipV="1">
              <a:off x="3243" y="3113"/>
              <a:ext cx="499" cy="4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AT"/>
            </a:p>
          </p:txBody>
        </p:sp>
      </p:grp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684213" y="4648200"/>
            <a:ext cx="3963987" cy="1828800"/>
            <a:chOff x="431" y="2928"/>
            <a:chExt cx="2497" cy="1152"/>
          </a:xfrm>
        </p:grpSpPr>
        <p:grpSp>
          <p:nvGrpSpPr>
            <p:cNvPr id="32786" name="Group 32"/>
            <p:cNvGrpSpPr>
              <a:grpSpLocks/>
            </p:cNvGrpSpPr>
            <p:nvPr/>
          </p:nvGrpSpPr>
          <p:grpSpPr bwMode="auto">
            <a:xfrm>
              <a:off x="2544" y="2928"/>
              <a:ext cx="384" cy="1152"/>
              <a:chOff x="2544" y="2928"/>
              <a:chExt cx="384" cy="1152"/>
            </a:xfrm>
          </p:grpSpPr>
          <p:sp>
            <p:nvSpPr>
              <p:cNvPr id="32788" name="Line 33"/>
              <p:cNvSpPr>
                <a:spLocks noChangeShapeType="1"/>
              </p:cNvSpPr>
              <p:nvPr/>
            </p:nvSpPr>
            <p:spPr bwMode="auto">
              <a:xfrm flipH="1">
                <a:off x="2544" y="2928"/>
                <a:ext cx="384" cy="1152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AT"/>
              </a:p>
            </p:txBody>
          </p:sp>
          <p:sp>
            <p:nvSpPr>
              <p:cNvPr id="32789" name="Text Box 34"/>
              <p:cNvSpPr txBox="1">
                <a:spLocks noChangeArrowheads="1"/>
              </p:cNvSpPr>
              <p:nvPr/>
            </p:nvSpPr>
            <p:spPr bwMode="auto">
              <a:xfrm rot="-4384647">
                <a:off x="2403" y="3261"/>
                <a:ext cx="576" cy="198"/>
              </a:xfrm>
              <a:prstGeom prst="rect">
                <a:avLst/>
              </a:prstGeom>
              <a:noFill/>
              <a:ln w="9525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de-DE" sz="1400" b="1">
                    <a:solidFill>
                      <a:srgbClr val="FFFFFF"/>
                    </a:solidFill>
                    <a:latin typeface="Arial" pitchFamily="34" charset="0"/>
                  </a:rPr>
                  <a:t>9,15 m</a:t>
                </a:r>
              </a:p>
            </p:txBody>
          </p:sp>
        </p:grpSp>
        <p:sp>
          <p:nvSpPr>
            <p:cNvPr id="32787" name="Text Box 35"/>
            <p:cNvSpPr txBox="1">
              <a:spLocks noChangeArrowheads="1"/>
            </p:cNvSpPr>
            <p:nvPr/>
          </p:nvSpPr>
          <p:spPr bwMode="auto">
            <a:xfrm>
              <a:off x="431" y="3257"/>
              <a:ext cx="1723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r>
                <a:rPr lang="de-DE" sz="1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mindestens 9,15 Meter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0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0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0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0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0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1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10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10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510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10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510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0980" grpId="0" animBg="1" autoUpdateAnimBg="0"/>
      <p:bldP spid="510981" grpId="0" animBg="1"/>
      <p:bldP spid="510982" grpId="0" animBg="1"/>
      <p:bldP spid="510994" grpId="0" animBg="1" autoUpdateAnimBg="0"/>
      <p:bldP spid="510995" grpId="0"/>
      <p:bldP spid="510996" grpId="0"/>
      <p:bldP spid="510997" grpId="0"/>
      <p:bldP spid="51100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/>
          <p:cNvSpPr>
            <a:spLocks noChangeArrowheads="1"/>
          </p:cNvSpPr>
          <p:nvPr/>
        </p:nvSpPr>
        <p:spPr bwMode="auto">
          <a:xfrm rot="10800000">
            <a:off x="0" y="4868863"/>
            <a:ext cx="2339975" cy="1728787"/>
          </a:xfrm>
          <a:prstGeom prst="wedgeRect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 eaLnBrk="0" hangingPunct="0"/>
            <a:endParaRPr lang="de-AT" sz="2800">
              <a:latin typeface="Bimini" pitchFamily="34" charset="0"/>
            </a:endParaRPr>
          </a:p>
        </p:txBody>
      </p:sp>
      <p:sp>
        <p:nvSpPr>
          <p:cNvPr id="33795" name="WordArt 3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37650" cy="6861175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endParaRPr lang="de-AT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pic>
        <p:nvPicPr>
          <p:cNvPr id="33796" name="Picture 4" descr="Strafr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150"/>
            <a:ext cx="9180513" cy="6165850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29" name="Oval 5" descr="Ausgefüllte Rauten"/>
          <p:cNvSpPr>
            <a:spLocks noChangeArrowheads="1"/>
          </p:cNvSpPr>
          <p:nvPr/>
        </p:nvSpPr>
        <p:spPr bwMode="auto">
          <a:xfrm>
            <a:off x="4572000" y="4419600"/>
            <a:ext cx="304800" cy="304800"/>
          </a:xfrm>
          <a:prstGeom prst="ellipse">
            <a:avLst/>
          </a:prstGeom>
          <a:pattFill prst="solidDmnd">
            <a:fgClr>
              <a:srgbClr val="C0C0C0"/>
            </a:fgClr>
            <a:bgClr>
              <a:srgbClr val="FFFFFF"/>
            </a:bgClr>
          </a:patt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solidFill>
                <a:srgbClr val="808080"/>
              </a:solidFill>
              <a:latin typeface="Verdana" pitchFamily="34" charset="0"/>
            </a:endParaRPr>
          </a:p>
        </p:txBody>
      </p:sp>
      <p:sp>
        <p:nvSpPr>
          <p:cNvPr id="33798" name="Oval 6"/>
          <p:cNvSpPr>
            <a:spLocks noChangeArrowheads="1"/>
          </p:cNvSpPr>
          <p:nvPr/>
        </p:nvSpPr>
        <p:spPr bwMode="auto">
          <a:xfrm>
            <a:off x="4419600" y="2286000"/>
            <a:ext cx="304800" cy="304800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solidFill>
                <a:srgbClr val="808080"/>
              </a:solidFill>
              <a:latin typeface="Verdana" pitchFamily="34" charset="0"/>
            </a:endParaRPr>
          </a:p>
        </p:txBody>
      </p:sp>
      <p:sp>
        <p:nvSpPr>
          <p:cNvPr id="33799" name="Oval 7"/>
          <p:cNvSpPr>
            <a:spLocks noChangeArrowheads="1"/>
          </p:cNvSpPr>
          <p:nvPr/>
        </p:nvSpPr>
        <p:spPr bwMode="auto">
          <a:xfrm>
            <a:off x="4876800" y="56388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solidFill>
                <a:srgbClr val="808080"/>
              </a:solidFill>
              <a:latin typeface="Verdana" pitchFamily="34" charset="0"/>
            </a:endParaRPr>
          </a:p>
        </p:txBody>
      </p:sp>
      <p:sp>
        <p:nvSpPr>
          <p:cNvPr id="33800" name="Oval 8"/>
          <p:cNvSpPr>
            <a:spLocks noChangeArrowheads="1"/>
          </p:cNvSpPr>
          <p:nvPr/>
        </p:nvSpPr>
        <p:spPr bwMode="auto">
          <a:xfrm>
            <a:off x="323850" y="4437063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solidFill>
                <a:srgbClr val="808080"/>
              </a:solidFill>
              <a:latin typeface="Verdana" pitchFamily="34" charset="0"/>
            </a:endParaRP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3968750" y="5926138"/>
            <a:ext cx="1676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b="1">
                <a:solidFill>
                  <a:srgbClr val="FFFFFF"/>
                </a:solidFill>
                <a:latin typeface="Bimini" pitchFamily="34" charset="0"/>
              </a:rPr>
              <a:t>ausführender Spieler</a:t>
            </a:r>
            <a:r>
              <a:rPr lang="de-DE" sz="1600" b="1">
                <a:solidFill>
                  <a:srgbClr val="FFFFFF"/>
                </a:solidFill>
                <a:latin typeface="Bimini" pitchFamily="34" charset="0"/>
              </a:rPr>
              <a:t> 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6324600" y="2362200"/>
            <a:ext cx="2362200" cy="2795588"/>
            <a:chOff x="3984" y="1488"/>
            <a:chExt cx="1488" cy="1761"/>
          </a:xfrm>
        </p:grpSpPr>
        <p:sp>
          <p:nvSpPr>
            <p:cNvPr id="33823" name="AutoShape 12"/>
            <p:cNvSpPr>
              <a:spLocks noChangeArrowheads="1"/>
            </p:cNvSpPr>
            <p:nvPr/>
          </p:nvSpPr>
          <p:spPr bwMode="auto">
            <a:xfrm>
              <a:off x="3984" y="2544"/>
              <a:ext cx="1296" cy="705"/>
            </a:xfrm>
            <a:prstGeom prst="wedgeRectCallout">
              <a:avLst>
                <a:gd name="adj1" fmla="val 52083"/>
                <a:gd name="adj2" fmla="val -168722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de-DE" sz="1600" b="1" dirty="0">
                  <a:latin typeface="Arial" pitchFamily="34" charset="0"/>
                  <a:cs typeface="Arial" pitchFamily="34" charset="0"/>
                </a:rPr>
                <a:t>Der Assistent überwacht die </a:t>
              </a:r>
            </a:p>
            <a:p>
              <a:pPr eaLnBrk="0" hangingPunct="0"/>
              <a:r>
                <a:rPr lang="de-DE" sz="1600" b="1" dirty="0">
                  <a:latin typeface="Arial" pitchFamily="34" charset="0"/>
                  <a:cs typeface="Arial" pitchFamily="34" charset="0"/>
                </a:rPr>
                <a:t>Torlinie und den Tormann</a:t>
              </a:r>
              <a:endParaRPr lang="de-DE" sz="2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24" name="Oval 13"/>
            <p:cNvSpPr>
              <a:spLocks noChangeArrowheads="1"/>
            </p:cNvSpPr>
            <p:nvPr/>
          </p:nvSpPr>
          <p:spPr bwMode="auto">
            <a:xfrm>
              <a:off x="5184" y="1488"/>
              <a:ext cx="288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600" b="1">
                  <a:latin typeface="Comic Sans MS" pitchFamily="66" charset="0"/>
                </a:rPr>
                <a:t>SRA</a:t>
              </a:r>
            </a:p>
          </p:txBody>
        </p:sp>
      </p:grpSp>
      <p:sp>
        <p:nvSpPr>
          <p:cNvPr id="513038" name="AutoShape 14"/>
          <p:cNvSpPr>
            <a:spLocks noChangeArrowheads="1"/>
          </p:cNvSpPr>
          <p:nvPr/>
        </p:nvSpPr>
        <p:spPr bwMode="auto">
          <a:xfrm>
            <a:off x="34925" y="2646363"/>
            <a:ext cx="2735263" cy="647700"/>
          </a:xfrm>
          <a:prstGeom prst="wedgeRectCallout">
            <a:avLst>
              <a:gd name="adj1" fmla="val 25718"/>
              <a:gd name="adj2" fmla="val 27430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de-DE" sz="1600" b="1">
                <a:latin typeface="Bimini" pitchFamily="34" charset="0"/>
              </a:rPr>
              <a:t>Der SR überwacht die übrigen Spieler</a:t>
            </a:r>
            <a:endParaRPr lang="de-AT" sz="1600" b="1">
              <a:latin typeface="Bimini" pitchFamily="34" charset="0"/>
            </a:endParaRPr>
          </a:p>
        </p:txBody>
      </p:sp>
      <p:sp>
        <p:nvSpPr>
          <p:cNvPr id="33804" name="Oval 15"/>
          <p:cNvSpPr>
            <a:spLocks noChangeArrowheads="1"/>
          </p:cNvSpPr>
          <p:nvPr/>
        </p:nvSpPr>
        <p:spPr bwMode="auto">
          <a:xfrm>
            <a:off x="7113588" y="6169025"/>
            <a:ext cx="277812" cy="225425"/>
          </a:xfrm>
          <a:prstGeom prst="ellipse">
            <a:avLst/>
          </a:prstGeom>
          <a:solidFill>
            <a:srgbClr val="FF3300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solidFill>
                <a:srgbClr val="808080"/>
              </a:solidFill>
              <a:latin typeface="Verdana" pitchFamily="34" charset="0"/>
            </a:endParaRPr>
          </a:p>
        </p:txBody>
      </p:sp>
      <p:sp>
        <p:nvSpPr>
          <p:cNvPr id="33805" name="Oval 16"/>
          <p:cNvSpPr>
            <a:spLocks noChangeArrowheads="1"/>
          </p:cNvSpPr>
          <p:nvPr/>
        </p:nvSpPr>
        <p:spPr bwMode="auto">
          <a:xfrm>
            <a:off x="6003925" y="6281738"/>
            <a:ext cx="277813" cy="225425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solidFill>
                <a:srgbClr val="808080"/>
              </a:solidFill>
              <a:latin typeface="Verdana" pitchFamily="34" charset="0"/>
            </a:endParaRPr>
          </a:p>
        </p:txBody>
      </p:sp>
      <p:sp>
        <p:nvSpPr>
          <p:cNvPr id="33806" name="Oval 17"/>
          <p:cNvSpPr>
            <a:spLocks noChangeArrowheads="1"/>
          </p:cNvSpPr>
          <p:nvPr/>
        </p:nvSpPr>
        <p:spPr bwMode="auto">
          <a:xfrm>
            <a:off x="4200525" y="6619875"/>
            <a:ext cx="277813" cy="225425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solidFill>
                <a:srgbClr val="808080"/>
              </a:solidFill>
              <a:latin typeface="Verdana" pitchFamily="34" charset="0"/>
            </a:endParaRPr>
          </a:p>
        </p:txBody>
      </p:sp>
      <p:sp>
        <p:nvSpPr>
          <p:cNvPr id="33807" name="Oval 18"/>
          <p:cNvSpPr>
            <a:spLocks noChangeArrowheads="1"/>
          </p:cNvSpPr>
          <p:nvPr/>
        </p:nvSpPr>
        <p:spPr bwMode="auto">
          <a:xfrm>
            <a:off x="6211888" y="6111875"/>
            <a:ext cx="277812" cy="225425"/>
          </a:xfrm>
          <a:prstGeom prst="ellipse">
            <a:avLst/>
          </a:prstGeom>
          <a:solidFill>
            <a:srgbClr val="FF3300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solidFill>
                <a:srgbClr val="808080"/>
              </a:solidFill>
              <a:latin typeface="Verdana" pitchFamily="34" charset="0"/>
            </a:endParaRPr>
          </a:p>
        </p:txBody>
      </p:sp>
      <p:sp>
        <p:nvSpPr>
          <p:cNvPr id="33808" name="Oval 19"/>
          <p:cNvSpPr>
            <a:spLocks noChangeArrowheads="1"/>
          </p:cNvSpPr>
          <p:nvPr/>
        </p:nvSpPr>
        <p:spPr bwMode="auto">
          <a:xfrm>
            <a:off x="3368675" y="6224588"/>
            <a:ext cx="277813" cy="225425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solidFill>
                <a:srgbClr val="808080"/>
              </a:solidFill>
              <a:latin typeface="Verdana" pitchFamily="34" charset="0"/>
            </a:endParaRPr>
          </a:p>
        </p:txBody>
      </p:sp>
      <p:sp>
        <p:nvSpPr>
          <p:cNvPr id="33809" name="Oval 20"/>
          <p:cNvSpPr>
            <a:spLocks noChangeArrowheads="1"/>
          </p:cNvSpPr>
          <p:nvPr/>
        </p:nvSpPr>
        <p:spPr bwMode="auto">
          <a:xfrm>
            <a:off x="5657850" y="6507163"/>
            <a:ext cx="276225" cy="225425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solidFill>
                <a:srgbClr val="808080"/>
              </a:solidFill>
              <a:latin typeface="Verdana" pitchFamily="34" charset="0"/>
            </a:endParaRPr>
          </a:p>
        </p:txBody>
      </p:sp>
      <p:sp>
        <p:nvSpPr>
          <p:cNvPr id="33810" name="Oval 21"/>
          <p:cNvSpPr>
            <a:spLocks noChangeArrowheads="1"/>
          </p:cNvSpPr>
          <p:nvPr/>
        </p:nvSpPr>
        <p:spPr bwMode="auto">
          <a:xfrm>
            <a:off x="4548188" y="6659563"/>
            <a:ext cx="276225" cy="225425"/>
          </a:xfrm>
          <a:prstGeom prst="ellipse">
            <a:avLst/>
          </a:prstGeom>
          <a:solidFill>
            <a:srgbClr val="FF3300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solidFill>
                <a:srgbClr val="808080"/>
              </a:solidFill>
              <a:latin typeface="Verdana" pitchFamily="34" charset="0"/>
            </a:endParaRPr>
          </a:p>
        </p:txBody>
      </p:sp>
      <p:sp>
        <p:nvSpPr>
          <p:cNvPr id="33811" name="Oval 22"/>
          <p:cNvSpPr>
            <a:spLocks noChangeArrowheads="1"/>
          </p:cNvSpPr>
          <p:nvPr/>
        </p:nvSpPr>
        <p:spPr bwMode="auto">
          <a:xfrm>
            <a:off x="6627813" y="6111875"/>
            <a:ext cx="277812" cy="225425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solidFill>
                <a:srgbClr val="808080"/>
              </a:solidFill>
              <a:latin typeface="Verdana" pitchFamily="34" charset="0"/>
            </a:endParaRPr>
          </a:p>
        </p:txBody>
      </p:sp>
      <p:sp>
        <p:nvSpPr>
          <p:cNvPr id="33812" name="Oval 23"/>
          <p:cNvSpPr>
            <a:spLocks noChangeArrowheads="1"/>
          </p:cNvSpPr>
          <p:nvPr/>
        </p:nvSpPr>
        <p:spPr bwMode="auto">
          <a:xfrm>
            <a:off x="2743200" y="6169025"/>
            <a:ext cx="277813" cy="225425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solidFill>
                <a:srgbClr val="808080"/>
              </a:solidFill>
              <a:latin typeface="Verdana" pitchFamily="34" charset="0"/>
            </a:endParaRPr>
          </a:p>
        </p:txBody>
      </p:sp>
      <p:sp>
        <p:nvSpPr>
          <p:cNvPr id="33813" name="Oval 24"/>
          <p:cNvSpPr>
            <a:spLocks noChangeArrowheads="1"/>
          </p:cNvSpPr>
          <p:nvPr/>
        </p:nvSpPr>
        <p:spPr bwMode="auto">
          <a:xfrm>
            <a:off x="3021013" y="6224588"/>
            <a:ext cx="277812" cy="225425"/>
          </a:xfrm>
          <a:prstGeom prst="ellipse">
            <a:avLst/>
          </a:prstGeom>
          <a:solidFill>
            <a:srgbClr val="FF3300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solidFill>
                <a:srgbClr val="808080"/>
              </a:solidFill>
              <a:latin typeface="Verdana" pitchFamily="34" charset="0"/>
            </a:endParaRPr>
          </a:p>
        </p:txBody>
      </p:sp>
      <p:sp>
        <p:nvSpPr>
          <p:cNvPr id="33814" name="Oval 25"/>
          <p:cNvSpPr>
            <a:spLocks noChangeArrowheads="1"/>
          </p:cNvSpPr>
          <p:nvPr/>
        </p:nvSpPr>
        <p:spPr bwMode="auto">
          <a:xfrm>
            <a:off x="3784600" y="6450013"/>
            <a:ext cx="277813" cy="225425"/>
          </a:xfrm>
          <a:prstGeom prst="ellipse">
            <a:avLst/>
          </a:prstGeom>
          <a:solidFill>
            <a:srgbClr val="FF3300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solidFill>
                <a:srgbClr val="808080"/>
              </a:solidFill>
              <a:latin typeface="Verdana" pitchFamily="34" charset="0"/>
            </a:endParaRPr>
          </a:p>
        </p:txBody>
      </p: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1979613" y="2514600"/>
            <a:ext cx="6249987" cy="3578225"/>
            <a:chOff x="1247" y="1584"/>
            <a:chExt cx="3937" cy="2254"/>
          </a:xfrm>
        </p:grpSpPr>
        <p:sp>
          <p:nvSpPr>
            <p:cNvPr id="33818" name="Line 27"/>
            <p:cNvSpPr>
              <a:spLocks noChangeShapeType="1"/>
            </p:cNvSpPr>
            <p:nvPr/>
          </p:nvSpPr>
          <p:spPr bwMode="auto">
            <a:xfrm flipV="1">
              <a:off x="1429" y="1584"/>
              <a:ext cx="1403" cy="1529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33819" name="Line 28"/>
            <p:cNvSpPr>
              <a:spLocks noChangeShapeType="1"/>
            </p:cNvSpPr>
            <p:nvPr/>
          </p:nvSpPr>
          <p:spPr bwMode="auto">
            <a:xfrm>
              <a:off x="1519" y="3203"/>
              <a:ext cx="1497" cy="272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33820" name="Oval 29"/>
            <p:cNvSpPr>
              <a:spLocks noChangeArrowheads="1"/>
            </p:cNvSpPr>
            <p:nvPr/>
          </p:nvSpPr>
          <p:spPr bwMode="auto">
            <a:xfrm>
              <a:off x="1247" y="3099"/>
              <a:ext cx="288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600" b="1">
                  <a:latin typeface="Comic Sans MS" pitchFamily="66" charset="0"/>
                </a:rPr>
                <a:t>SR</a:t>
              </a:r>
            </a:p>
          </p:txBody>
        </p:sp>
        <p:sp>
          <p:nvSpPr>
            <p:cNvPr id="33821" name="Line 30"/>
            <p:cNvSpPr>
              <a:spLocks noChangeShapeType="1"/>
            </p:cNvSpPr>
            <p:nvPr/>
          </p:nvSpPr>
          <p:spPr bwMode="auto">
            <a:xfrm flipV="1">
              <a:off x="1429" y="1632"/>
              <a:ext cx="3755" cy="1481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33822" name="Line 31"/>
            <p:cNvSpPr>
              <a:spLocks noChangeShapeType="1"/>
            </p:cNvSpPr>
            <p:nvPr/>
          </p:nvSpPr>
          <p:spPr bwMode="auto">
            <a:xfrm>
              <a:off x="1474" y="3294"/>
              <a:ext cx="1043" cy="544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AT"/>
            </a:p>
          </p:txBody>
        </p:sp>
      </p:grpSp>
      <p:sp>
        <p:nvSpPr>
          <p:cNvPr id="513056" name="AutoShape 32"/>
          <p:cNvSpPr>
            <a:spLocks noChangeArrowheads="1"/>
          </p:cNvSpPr>
          <p:nvPr/>
        </p:nvSpPr>
        <p:spPr bwMode="auto">
          <a:xfrm>
            <a:off x="34925" y="4868863"/>
            <a:ext cx="1873250" cy="1944687"/>
          </a:xfrm>
          <a:prstGeom prst="wedgeRectCallout">
            <a:avLst>
              <a:gd name="adj1" fmla="val 61778"/>
              <a:gd name="adj2" fmla="val -29838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de-DE" sz="1600" b="1" dirty="0">
                <a:latin typeface="Arial" pitchFamily="34" charset="0"/>
                <a:cs typeface="Arial" pitchFamily="34" charset="0"/>
              </a:rPr>
              <a:t>Haben alle Spieler ihre korrekten Positionen eingenommen, erfolgt der „Pfiff“ zur Freigabe</a:t>
            </a:r>
            <a:endParaRPr lang="de-AT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6948488" y="980728"/>
            <a:ext cx="2097087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Strafstoß </a:t>
            </a:r>
            <a:endParaRPr lang="de-AT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3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13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13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29" grpId="0" animBg="1" autoUpdateAnimBg="0"/>
      <p:bldP spid="513038" grpId="0" animBg="1"/>
      <p:bldP spid="51305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idx="1"/>
          </p:nvPr>
        </p:nvSpPr>
        <p:spPr>
          <a:xfrm>
            <a:off x="193675" y="1340768"/>
            <a:ext cx="8748713" cy="4466307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de-DE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1. Grundsätze für das Stellungsspiel</a:t>
            </a:r>
          </a:p>
          <a:p>
            <a:pPr eaLnBrk="1" hangingPunct="1">
              <a:lnSpc>
                <a:spcPct val="80000"/>
              </a:lnSpc>
              <a:defRPr/>
            </a:pPr>
            <a:endParaRPr lang="de-DE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de-DE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de-DE" sz="2400" dirty="0">
                <a:latin typeface="Arial" pitchFamily="34" charset="0"/>
                <a:cs typeface="Arial" pitchFamily="34" charset="0"/>
              </a:rPr>
              <a:t>Es soll auf einer Diagonale gelaufen werden</a:t>
            </a:r>
          </a:p>
          <a:p>
            <a:pPr eaLnBrk="1" hangingPunct="1">
              <a:lnSpc>
                <a:spcPct val="80000"/>
              </a:lnSpc>
              <a:defRPr/>
            </a:pPr>
            <a:endParaRPr lang="de-DE" sz="24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de-DE" sz="2400" dirty="0">
                <a:latin typeface="Arial" pitchFamily="34" charset="0"/>
                <a:cs typeface="Arial" pitchFamily="34" charset="0"/>
              </a:rPr>
              <a:t>Wichtig ist, sein Stellungsspiel und die Laufwege dem Spielverlauf anzupassen</a:t>
            </a:r>
          </a:p>
          <a:p>
            <a:pPr eaLnBrk="1" hangingPunct="1">
              <a:lnSpc>
                <a:spcPct val="80000"/>
              </a:lnSpc>
              <a:defRPr/>
            </a:pPr>
            <a:endParaRPr lang="de-DE" sz="24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de-DE" sz="2400" dirty="0">
                <a:latin typeface="Arial" pitchFamily="34" charset="0"/>
                <a:cs typeface="Arial" pitchFamily="34" charset="0"/>
              </a:rPr>
              <a:t>Bei Standardsituationen gibt es Hilfestellungen, die sich in der Praxis bewährt haben</a:t>
            </a:r>
          </a:p>
        </p:txBody>
      </p:sp>
      <p:sp>
        <p:nvSpPr>
          <p:cNvPr id="8195" name="WordArt 4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37650" cy="6861175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endParaRPr lang="de-AT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3543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3543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3543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ap0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20713"/>
            <a:ext cx="7834312" cy="587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4"/>
          <p:cNvSpPr>
            <a:spLocks noChangeArrowheads="1"/>
          </p:cNvSpPr>
          <p:nvPr/>
        </p:nvSpPr>
        <p:spPr bwMode="auto">
          <a:xfrm>
            <a:off x="5724525" y="4868863"/>
            <a:ext cx="23034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 sz="3600" b="1">
                <a:solidFill>
                  <a:schemeClr val="bg1"/>
                </a:solidFill>
                <a:latin typeface="Bimini" pitchFamily="34" charset="0"/>
              </a:rPr>
              <a:t>So nicht!!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WordArt 2"/>
          <p:cNvSpPr>
            <a:spLocks noChangeArrowheads="1" noChangeShapeType="1" noTextEdit="1"/>
          </p:cNvSpPr>
          <p:nvPr/>
        </p:nvSpPr>
        <p:spPr bwMode="auto">
          <a:xfrm>
            <a:off x="1143000" y="533400"/>
            <a:ext cx="5886450" cy="8747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de-AT" sz="4000" i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"/>
                <a:cs typeface="Arial"/>
              </a:rPr>
              <a:t>Laufarbeit &amp; Stellungsspiel</a:t>
            </a:r>
          </a:p>
        </p:txBody>
      </p:sp>
      <p:sp>
        <p:nvSpPr>
          <p:cNvPr id="35843" name="WordArt 3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37650" cy="6861175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endParaRPr lang="de-AT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269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Oval 5"/>
          <p:cNvSpPr>
            <a:spLocks noChangeArrowheads="1"/>
          </p:cNvSpPr>
          <p:nvPr/>
        </p:nvSpPr>
        <p:spPr bwMode="auto">
          <a:xfrm>
            <a:off x="4067175" y="3429000"/>
            <a:ext cx="865188" cy="17287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5616575" y="5832475"/>
            <a:ext cx="3563938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Die Spieler müssen </a:t>
            </a:r>
          </a:p>
          <a:p>
            <a:pPr algn="ctr" eaLnBrk="0" hangingPunct="0"/>
            <a:r>
              <a:rPr lang="de-DE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den SR spüren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SpLini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27384"/>
            <a:ext cx="92964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304800" y="685800"/>
            <a:ext cx="861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37892" name="Oval 4"/>
          <p:cNvSpPr>
            <a:spLocks noChangeArrowheads="1"/>
          </p:cNvSpPr>
          <p:nvPr/>
        </p:nvSpPr>
        <p:spPr bwMode="auto">
          <a:xfrm>
            <a:off x="4301912" y="2468302"/>
            <a:ext cx="228600" cy="2286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solidFill>
                <a:srgbClr val="808080"/>
              </a:solidFill>
              <a:latin typeface="Verdana" pitchFamily="34" charset="0"/>
            </a:endParaRPr>
          </a:p>
        </p:txBody>
      </p:sp>
      <p:sp>
        <p:nvSpPr>
          <p:cNvPr id="37893" name="Oval 5"/>
          <p:cNvSpPr>
            <a:spLocks noChangeArrowheads="1"/>
          </p:cNvSpPr>
          <p:nvPr/>
        </p:nvSpPr>
        <p:spPr bwMode="auto">
          <a:xfrm>
            <a:off x="4401995" y="2893326"/>
            <a:ext cx="228600" cy="2286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solidFill>
                <a:srgbClr val="808080"/>
              </a:solidFill>
              <a:latin typeface="Verdana" pitchFamily="34" charset="0"/>
            </a:endParaRPr>
          </a:p>
        </p:txBody>
      </p:sp>
      <p:sp>
        <p:nvSpPr>
          <p:cNvPr id="37894" name="Oval 6"/>
          <p:cNvSpPr>
            <a:spLocks noChangeArrowheads="1"/>
          </p:cNvSpPr>
          <p:nvPr/>
        </p:nvSpPr>
        <p:spPr bwMode="auto">
          <a:xfrm>
            <a:off x="4206922" y="3642246"/>
            <a:ext cx="228600" cy="228600"/>
          </a:xfrm>
          <a:prstGeom prst="ellipse">
            <a:avLst/>
          </a:pr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 sz="2400">
              <a:solidFill>
                <a:srgbClr val="808080"/>
              </a:solidFill>
              <a:latin typeface="Verdana" pitchFamily="34" charset="0"/>
            </a:endParaRPr>
          </a:p>
        </p:txBody>
      </p:sp>
      <p:sp>
        <p:nvSpPr>
          <p:cNvPr id="37895" name="Oval 7"/>
          <p:cNvSpPr>
            <a:spLocks noChangeArrowheads="1"/>
          </p:cNvSpPr>
          <p:nvPr/>
        </p:nvSpPr>
        <p:spPr bwMode="auto">
          <a:xfrm>
            <a:off x="4628723" y="3579694"/>
            <a:ext cx="228600" cy="228600"/>
          </a:xfrm>
          <a:prstGeom prst="ellipse">
            <a:avLst/>
          </a:pr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 sz="2400">
              <a:solidFill>
                <a:srgbClr val="808080"/>
              </a:solidFill>
              <a:latin typeface="Verdana" pitchFamily="34" charset="0"/>
            </a:endParaRPr>
          </a:p>
        </p:txBody>
      </p:sp>
      <p:sp>
        <p:nvSpPr>
          <p:cNvPr id="37896" name="Oval 8"/>
          <p:cNvSpPr>
            <a:spLocks noChangeArrowheads="1"/>
          </p:cNvSpPr>
          <p:nvPr/>
        </p:nvSpPr>
        <p:spPr bwMode="auto">
          <a:xfrm>
            <a:off x="4165434" y="3224283"/>
            <a:ext cx="228600" cy="228600"/>
          </a:xfrm>
          <a:prstGeom prst="ellipse">
            <a:avLst/>
          </a:pr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 sz="2400">
              <a:solidFill>
                <a:srgbClr val="808080"/>
              </a:solidFill>
              <a:latin typeface="Verdana" pitchFamily="34" charset="0"/>
            </a:endParaRPr>
          </a:p>
        </p:txBody>
      </p:sp>
      <p:sp>
        <p:nvSpPr>
          <p:cNvPr id="37897" name="Oval 9"/>
          <p:cNvSpPr>
            <a:spLocks noChangeArrowheads="1"/>
          </p:cNvSpPr>
          <p:nvPr/>
        </p:nvSpPr>
        <p:spPr bwMode="auto">
          <a:xfrm>
            <a:off x="4191000" y="2742063"/>
            <a:ext cx="228600" cy="2286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solidFill>
                <a:srgbClr val="808080"/>
              </a:solidFill>
              <a:latin typeface="Verdana" pitchFamily="34" charset="0"/>
            </a:endParaRPr>
          </a:p>
        </p:txBody>
      </p:sp>
      <p:sp>
        <p:nvSpPr>
          <p:cNvPr id="37898" name="Oval 10"/>
          <p:cNvSpPr>
            <a:spLocks noChangeArrowheads="1"/>
          </p:cNvSpPr>
          <p:nvPr/>
        </p:nvSpPr>
        <p:spPr bwMode="auto">
          <a:xfrm>
            <a:off x="8759596" y="4714369"/>
            <a:ext cx="228600" cy="22860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solidFill>
                <a:srgbClr val="808080"/>
              </a:solidFill>
              <a:latin typeface="Verdana" pitchFamily="34" charset="0"/>
            </a:endParaRPr>
          </a:p>
        </p:txBody>
      </p:sp>
      <p:sp>
        <p:nvSpPr>
          <p:cNvPr id="37900" name="Oval 12"/>
          <p:cNvSpPr>
            <a:spLocks noChangeArrowheads="1"/>
          </p:cNvSpPr>
          <p:nvPr/>
        </p:nvSpPr>
        <p:spPr bwMode="auto">
          <a:xfrm>
            <a:off x="4419056" y="2656764"/>
            <a:ext cx="228600" cy="2286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solidFill>
                <a:srgbClr val="808080"/>
              </a:solidFill>
              <a:latin typeface="Verdana" pitchFamily="34" charset="0"/>
            </a:endParaRPr>
          </a:p>
        </p:txBody>
      </p:sp>
      <p:sp>
        <p:nvSpPr>
          <p:cNvPr id="37901" name="Oval 13"/>
          <p:cNvSpPr>
            <a:spLocks noChangeArrowheads="1"/>
          </p:cNvSpPr>
          <p:nvPr/>
        </p:nvSpPr>
        <p:spPr bwMode="auto">
          <a:xfrm>
            <a:off x="4401995" y="3554673"/>
            <a:ext cx="228600" cy="228600"/>
          </a:xfrm>
          <a:prstGeom prst="ellipse">
            <a:avLst/>
          </a:pr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 sz="2400">
              <a:solidFill>
                <a:srgbClr val="808080"/>
              </a:solidFill>
              <a:latin typeface="Verdana" pitchFamily="34" charset="0"/>
            </a:endParaRPr>
          </a:p>
        </p:txBody>
      </p:sp>
      <p:sp>
        <p:nvSpPr>
          <p:cNvPr id="37902" name="Oval 14"/>
          <p:cNvSpPr>
            <a:spLocks noChangeArrowheads="1"/>
          </p:cNvSpPr>
          <p:nvPr/>
        </p:nvSpPr>
        <p:spPr bwMode="auto">
          <a:xfrm>
            <a:off x="7221372" y="3268639"/>
            <a:ext cx="228600" cy="228600"/>
          </a:xfrm>
          <a:prstGeom prst="ellipse">
            <a:avLst/>
          </a:pr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 sz="2400">
              <a:solidFill>
                <a:srgbClr val="808080"/>
              </a:solidFill>
              <a:latin typeface="Verdana" pitchFamily="34" charset="0"/>
            </a:endParaRPr>
          </a:p>
        </p:txBody>
      </p:sp>
      <p:sp>
        <p:nvSpPr>
          <p:cNvPr id="37903" name="Oval 15"/>
          <p:cNvSpPr>
            <a:spLocks noChangeArrowheads="1"/>
          </p:cNvSpPr>
          <p:nvPr/>
        </p:nvSpPr>
        <p:spPr bwMode="auto">
          <a:xfrm>
            <a:off x="4381499" y="3326073"/>
            <a:ext cx="228600" cy="228600"/>
          </a:xfrm>
          <a:prstGeom prst="ellipse">
            <a:avLst/>
          </a:pr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 sz="2400">
              <a:solidFill>
                <a:srgbClr val="808080"/>
              </a:solidFill>
              <a:latin typeface="Verdana" pitchFamily="34" charset="0"/>
            </a:endParaRPr>
          </a:p>
        </p:txBody>
      </p:sp>
      <p:sp>
        <p:nvSpPr>
          <p:cNvPr id="37904" name="Oval 16"/>
          <p:cNvSpPr>
            <a:spLocks noChangeArrowheads="1"/>
          </p:cNvSpPr>
          <p:nvPr/>
        </p:nvSpPr>
        <p:spPr bwMode="auto">
          <a:xfrm>
            <a:off x="4686299" y="3382939"/>
            <a:ext cx="228600" cy="228600"/>
          </a:xfrm>
          <a:prstGeom prst="ellipse">
            <a:avLst/>
          </a:pr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 sz="2400">
              <a:solidFill>
                <a:srgbClr val="808080"/>
              </a:solidFill>
              <a:latin typeface="Verdana" pitchFamily="34" charset="0"/>
            </a:endParaRPr>
          </a:p>
        </p:txBody>
      </p:sp>
      <p:sp>
        <p:nvSpPr>
          <p:cNvPr id="37905" name="Oval 17"/>
          <p:cNvSpPr>
            <a:spLocks noChangeArrowheads="1"/>
          </p:cNvSpPr>
          <p:nvPr/>
        </p:nvSpPr>
        <p:spPr bwMode="auto">
          <a:xfrm>
            <a:off x="4165434" y="3413646"/>
            <a:ext cx="228600" cy="228600"/>
          </a:xfrm>
          <a:prstGeom prst="ellipse">
            <a:avLst/>
          </a:pr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 sz="2400">
              <a:solidFill>
                <a:srgbClr val="808080"/>
              </a:solidFill>
              <a:latin typeface="Verdana" pitchFamily="34" charset="0"/>
            </a:endParaRPr>
          </a:p>
        </p:txBody>
      </p:sp>
      <p:sp>
        <p:nvSpPr>
          <p:cNvPr id="37907" name="Oval 19"/>
          <p:cNvSpPr>
            <a:spLocks noChangeArrowheads="1"/>
          </p:cNvSpPr>
          <p:nvPr/>
        </p:nvSpPr>
        <p:spPr bwMode="auto">
          <a:xfrm>
            <a:off x="8559989" y="3007626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endParaRPr lang="de-DE" sz="2400">
              <a:solidFill>
                <a:srgbClr val="808080"/>
              </a:solidFill>
              <a:latin typeface="Verdana" pitchFamily="34" charset="0"/>
            </a:endParaRPr>
          </a:p>
        </p:txBody>
      </p:sp>
      <p:sp>
        <p:nvSpPr>
          <p:cNvPr id="37910" name="Oval 22"/>
          <p:cNvSpPr>
            <a:spLocks noChangeArrowheads="1"/>
          </p:cNvSpPr>
          <p:nvPr/>
        </p:nvSpPr>
        <p:spPr bwMode="auto">
          <a:xfrm>
            <a:off x="4076700" y="2590800"/>
            <a:ext cx="228600" cy="2286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solidFill>
                <a:srgbClr val="808080"/>
              </a:solidFill>
              <a:latin typeface="Verdana" pitchFamily="34" charset="0"/>
            </a:endParaRPr>
          </a:p>
        </p:txBody>
      </p:sp>
      <p:sp>
        <p:nvSpPr>
          <p:cNvPr id="37911" name="Oval 23"/>
          <p:cNvSpPr>
            <a:spLocks noChangeArrowheads="1"/>
          </p:cNvSpPr>
          <p:nvPr/>
        </p:nvSpPr>
        <p:spPr bwMode="auto">
          <a:xfrm>
            <a:off x="4514423" y="2438400"/>
            <a:ext cx="228600" cy="2286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solidFill>
                <a:srgbClr val="808080"/>
              </a:solidFill>
              <a:latin typeface="Verdana" pitchFamily="34" charset="0"/>
            </a:endParaRPr>
          </a:p>
        </p:txBody>
      </p:sp>
      <p:sp>
        <p:nvSpPr>
          <p:cNvPr id="37928" name="Text Box 28"/>
          <p:cNvSpPr txBox="1">
            <a:spLocks noChangeArrowheads="1"/>
          </p:cNvSpPr>
          <p:nvPr/>
        </p:nvSpPr>
        <p:spPr bwMode="auto">
          <a:xfrm>
            <a:off x="5935661" y="1393890"/>
            <a:ext cx="1720741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b="1" dirty="0">
                <a:latin typeface="Arial" pitchFamily="34" charset="0"/>
                <a:cs typeface="Arial" pitchFamily="34" charset="0"/>
              </a:rPr>
              <a:t>SR achtet auf die korrekte Ausführung</a:t>
            </a:r>
          </a:p>
        </p:txBody>
      </p:sp>
      <p:sp>
        <p:nvSpPr>
          <p:cNvPr id="37917" name="Oval 31"/>
          <p:cNvSpPr>
            <a:spLocks noChangeArrowheads="1"/>
          </p:cNvSpPr>
          <p:nvPr/>
        </p:nvSpPr>
        <p:spPr bwMode="auto">
          <a:xfrm>
            <a:off x="3978322" y="2771064"/>
            <a:ext cx="228600" cy="2286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solidFill>
                <a:srgbClr val="808080"/>
              </a:solidFill>
              <a:latin typeface="Verdana" pitchFamily="34" charset="0"/>
            </a:endParaRPr>
          </a:p>
        </p:txBody>
      </p:sp>
      <p:sp>
        <p:nvSpPr>
          <p:cNvPr id="517153" name="Oval 33"/>
          <p:cNvSpPr>
            <a:spLocks noChangeArrowheads="1"/>
          </p:cNvSpPr>
          <p:nvPr/>
        </p:nvSpPr>
        <p:spPr bwMode="auto">
          <a:xfrm>
            <a:off x="4610099" y="2046943"/>
            <a:ext cx="381000" cy="381000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de-DE" dirty="0">
                <a:latin typeface="Comic Sans MS" pitchFamily="66" charset="0"/>
              </a:rPr>
              <a:t>SRA</a:t>
            </a:r>
          </a:p>
        </p:txBody>
      </p:sp>
      <p:sp>
        <p:nvSpPr>
          <p:cNvPr id="517154" name="Oval 34"/>
          <p:cNvSpPr>
            <a:spLocks noChangeArrowheads="1"/>
          </p:cNvSpPr>
          <p:nvPr/>
        </p:nvSpPr>
        <p:spPr bwMode="auto">
          <a:xfrm>
            <a:off x="7668344" y="2022823"/>
            <a:ext cx="381000" cy="381000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de-DE" dirty="0">
                <a:latin typeface="Comic Sans MS" pitchFamily="66" charset="0"/>
              </a:rPr>
              <a:t>SR</a:t>
            </a:r>
          </a:p>
        </p:txBody>
      </p:sp>
      <p:sp>
        <p:nvSpPr>
          <p:cNvPr id="517155" name="Oval 35"/>
          <p:cNvSpPr>
            <a:spLocks noChangeArrowheads="1"/>
          </p:cNvSpPr>
          <p:nvPr/>
        </p:nvSpPr>
        <p:spPr bwMode="auto">
          <a:xfrm>
            <a:off x="8585579" y="3693994"/>
            <a:ext cx="381000" cy="381000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de-DE" dirty="0">
                <a:latin typeface="Comic Sans MS" pitchFamily="66" charset="0"/>
              </a:rPr>
              <a:t>SRA</a:t>
            </a:r>
          </a:p>
        </p:txBody>
      </p:sp>
      <p:sp>
        <p:nvSpPr>
          <p:cNvPr id="517157" name="Text Box 37"/>
          <p:cNvSpPr txBox="1">
            <a:spLocks noChangeArrowheads="1"/>
          </p:cNvSpPr>
          <p:nvPr/>
        </p:nvSpPr>
        <p:spPr bwMode="auto">
          <a:xfrm>
            <a:off x="1992560" y="1377866"/>
            <a:ext cx="2750463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de-DE" b="1" dirty="0">
                <a:latin typeface="Bimini" pitchFamily="34" charset="0"/>
              </a:rPr>
              <a:t>Ass überwacht die Spieler im Anstoßkreis</a:t>
            </a:r>
            <a:endParaRPr lang="de-AT" b="1" dirty="0">
              <a:latin typeface="Bimini" pitchFamily="34" charset="0"/>
            </a:endParaRPr>
          </a:p>
        </p:txBody>
      </p:sp>
      <p:sp>
        <p:nvSpPr>
          <p:cNvPr id="37925" name="Text Box 40"/>
          <p:cNvSpPr txBox="1">
            <a:spLocks noChangeArrowheads="1"/>
          </p:cNvSpPr>
          <p:nvPr/>
        </p:nvSpPr>
        <p:spPr bwMode="auto">
          <a:xfrm>
            <a:off x="3055937" y="6186488"/>
            <a:ext cx="2879725" cy="366712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/>
            <a:r>
              <a:rPr lang="de-DE" b="1" dirty="0">
                <a:solidFill>
                  <a:schemeClr val="bg1"/>
                </a:solidFill>
                <a:latin typeface="Bimini" pitchFamily="34" charset="0"/>
              </a:rPr>
              <a:t>Seitenlinie</a:t>
            </a:r>
            <a:endParaRPr lang="de-AT" b="1" dirty="0">
              <a:solidFill>
                <a:schemeClr val="bg1"/>
              </a:solidFill>
              <a:latin typeface="Bimini" pitchFamily="34" charset="0"/>
            </a:endParaRPr>
          </a:p>
        </p:txBody>
      </p:sp>
      <p:sp>
        <p:nvSpPr>
          <p:cNvPr id="37" name="Text Box 40"/>
          <p:cNvSpPr txBox="1">
            <a:spLocks noChangeArrowheads="1"/>
          </p:cNvSpPr>
          <p:nvPr/>
        </p:nvSpPr>
        <p:spPr bwMode="auto">
          <a:xfrm>
            <a:off x="5169619" y="5221992"/>
            <a:ext cx="3704277" cy="366712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/>
            <a:endParaRPr lang="de-AT" b="1" dirty="0">
              <a:solidFill>
                <a:schemeClr val="bg1"/>
              </a:solidFill>
              <a:latin typeface="Bimini" pitchFamily="34" charset="0"/>
            </a:endParaRPr>
          </a:p>
        </p:txBody>
      </p:sp>
      <p:sp>
        <p:nvSpPr>
          <p:cNvPr id="38" name="Text Box 37"/>
          <p:cNvSpPr txBox="1">
            <a:spLocks noChangeArrowheads="1"/>
          </p:cNvSpPr>
          <p:nvPr/>
        </p:nvSpPr>
        <p:spPr bwMode="auto">
          <a:xfrm>
            <a:off x="6156176" y="4068038"/>
            <a:ext cx="2429403" cy="10772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de-DE" b="1" dirty="0">
                <a:latin typeface="Bimini" pitchFamily="34" charset="0"/>
              </a:rPr>
              <a:t>Ass </a:t>
            </a:r>
            <a:r>
              <a:rPr lang="de-DE" b="1" dirty="0">
                <a:latin typeface="Arial" pitchFamily="34" charset="0"/>
                <a:cs typeface="Arial" pitchFamily="34" charset="0"/>
              </a:rPr>
              <a:t>überwacht die </a:t>
            </a:r>
          </a:p>
          <a:p>
            <a:r>
              <a:rPr lang="de-DE" b="1" dirty="0">
                <a:latin typeface="Arial" pitchFamily="34" charset="0"/>
                <a:cs typeface="Arial" pitchFamily="34" charset="0"/>
              </a:rPr>
              <a:t>Torlinie und den TM</a:t>
            </a:r>
            <a:endParaRPr lang="de-DE" sz="2800" dirty="0">
              <a:latin typeface="Arial" pitchFamily="34" charset="0"/>
              <a:cs typeface="Arial" pitchFamily="34" charset="0"/>
            </a:endParaRPr>
          </a:p>
          <a:p>
            <a:endParaRPr lang="de-AT" b="1" dirty="0">
              <a:latin typeface="Bimini" pitchFamily="34" charset="0"/>
            </a:endParaRPr>
          </a:p>
        </p:txBody>
      </p:sp>
      <p:sp>
        <p:nvSpPr>
          <p:cNvPr id="41" name="Rechteck 40"/>
          <p:cNvSpPr/>
          <p:nvPr/>
        </p:nvSpPr>
        <p:spPr>
          <a:xfrm>
            <a:off x="759525" y="688687"/>
            <a:ext cx="77011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Elfmeterschießen zur Siegerermittlung</a:t>
            </a:r>
            <a:endParaRPr lang="de-AT" sz="3200" i="1" dirty="0"/>
          </a:p>
        </p:txBody>
      </p:sp>
    </p:spTree>
    <p:extLst>
      <p:ext uri="{BB962C8B-B14F-4D97-AF65-F5344CB8AC3E}">
        <p14:creationId xmlns:p14="http://schemas.microsoft.com/office/powerpoint/2010/main" val="163577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7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7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17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17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153" grpId="0" animBg="1" autoUpdateAnimBg="0"/>
      <p:bldP spid="517154" grpId="0" animBg="1" autoUpdateAnimBg="0"/>
      <p:bldP spid="517155" grpId="0" animBg="1" autoUpdateAnimBg="0"/>
      <p:bldP spid="517157" grpId="0" animBg="1" autoUpdateAnimBg="0"/>
      <p:bldP spid="38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ChangeArrowheads="1"/>
          </p:cNvSpPr>
          <p:nvPr>
            <p:ph idx="1"/>
          </p:nvPr>
        </p:nvSpPr>
        <p:spPr>
          <a:xfrm>
            <a:off x="454025" y="2204864"/>
            <a:ext cx="8229600" cy="2971974"/>
          </a:xfrm>
        </p:spPr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de-DE" sz="5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Danke für eure Aufmerksamkeit!</a:t>
            </a:r>
            <a:endParaRPr lang="de-DE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WordArt 4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37650" cy="6861175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endParaRPr lang="de-AT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79824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ChangeArrowheads="1"/>
          </p:cNvSpPr>
          <p:nvPr>
            <p:ph idx="1"/>
          </p:nvPr>
        </p:nvSpPr>
        <p:spPr>
          <a:xfrm>
            <a:off x="454025" y="1682750"/>
            <a:ext cx="8229600" cy="3494088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de-DE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 Laufwege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de-DE" sz="2800" b="1" dirty="0">
              <a:latin typeface="Arial" pitchFamily="34" charset="0"/>
              <a:cs typeface="Arial" pitchFamily="34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de-DE" sz="2800" b="1" dirty="0">
              <a:latin typeface="Arial" pitchFamily="34" charset="0"/>
              <a:cs typeface="Arial" pitchFamily="34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de-DE" sz="2800" b="1" dirty="0">
                <a:latin typeface="Arial" pitchFamily="34" charset="0"/>
                <a:cs typeface="Arial" pitchFamily="34" charset="0"/>
              </a:rPr>
              <a:t>Beste Position </a:t>
            </a:r>
            <a:r>
              <a:rPr lang="de-DE" sz="2800" b="1" dirty="0">
                <a:latin typeface="Arial" pitchFamily="34" charset="0"/>
                <a:cs typeface="Arial" pitchFamily="34" charset="0"/>
                <a:sym typeface="Wingdings"/>
              </a:rPr>
              <a:t> </a:t>
            </a:r>
            <a:r>
              <a:rPr lang="de-DE" sz="2800" b="1" dirty="0">
                <a:latin typeface="Arial" pitchFamily="34" charset="0"/>
                <a:cs typeface="Arial" pitchFamily="34" charset="0"/>
              </a:rPr>
              <a:t>richtige Entscheidung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de-DE" sz="2800" b="1" dirty="0">
              <a:latin typeface="Arial" pitchFamily="34" charset="0"/>
              <a:cs typeface="Arial" pitchFamily="34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de-DE" sz="2800" b="1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  <a:defRPr/>
            </a:pPr>
            <a:r>
              <a:rPr lang="de-DE" sz="2800" b="1" dirty="0">
                <a:latin typeface="Arial" pitchFamily="34" charset="0"/>
                <a:cs typeface="Arial" pitchFamily="34" charset="0"/>
              </a:rPr>
              <a:t>Keine </a:t>
            </a:r>
            <a:r>
              <a:rPr lang="de-DE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„festen Regeln“ </a:t>
            </a:r>
            <a:r>
              <a:rPr lang="de-DE" sz="2800" b="1" dirty="0">
                <a:latin typeface="Arial" pitchFamily="34" charset="0"/>
                <a:cs typeface="Arial" pitchFamily="34" charset="0"/>
              </a:rPr>
              <a:t>aber klare </a:t>
            </a:r>
            <a:r>
              <a:rPr lang="de-DE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„Empfehlungen“</a:t>
            </a:r>
            <a:endParaRPr lang="de-DE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de-DE" sz="2800" b="1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099" name="WordArt 4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37650" cy="6861175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endParaRPr lang="de-AT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99657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971600" y="1167605"/>
            <a:ext cx="749935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de-DE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Was nimmt  Einfluss auf das Stellungsspiel?</a:t>
            </a:r>
          </a:p>
          <a:p>
            <a:pPr algn="ctr" eaLnBrk="1" hangingPunct="1">
              <a:buFont typeface="Wingdings" pitchFamily="2" charset="2"/>
              <a:buNone/>
            </a:pPr>
            <a:endParaRPr lang="de-DE" sz="28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de-DE" sz="2400" dirty="0">
                <a:latin typeface="Arial" pitchFamily="34" charset="0"/>
                <a:cs typeface="Arial" pitchFamily="34" charset="0"/>
              </a:rPr>
              <a:t>   Spielcharakter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de-DE" sz="2400" dirty="0">
                <a:latin typeface="Arial" pitchFamily="34" charset="0"/>
                <a:cs typeface="Arial" pitchFamily="34" charset="0"/>
              </a:rPr>
              <a:t>   Spiel mit / ohne Assistenten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de-DE" sz="2400" dirty="0">
                <a:latin typeface="Arial" pitchFamily="34" charset="0"/>
                <a:cs typeface="Arial" pitchFamily="34" charset="0"/>
              </a:rPr>
              <a:t>   Richtiges Laufen (Laufwege)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de-DE" sz="2400" dirty="0">
                <a:latin typeface="Arial" pitchFamily="34" charset="0"/>
                <a:cs typeface="Arial" pitchFamily="34" charset="0"/>
              </a:rPr>
              <a:t>   Kondition / Fitness des SR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de-DE" sz="2400" dirty="0">
                <a:latin typeface="Arial" pitchFamily="34" charset="0"/>
                <a:cs typeface="Arial" pitchFamily="34" charset="0"/>
              </a:rPr>
              <a:t>   Taktik der Mannschaften</a:t>
            </a:r>
            <a:endParaRPr lang="de-DE" sz="1400" dirty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None/>
            </a:pPr>
            <a:endParaRPr lang="de-DE" sz="2800" b="1" i="1" dirty="0">
              <a:latin typeface="Bimini" pitchFamily="34" charset="0"/>
            </a:endParaRPr>
          </a:p>
        </p:txBody>
      </p:sp>
      <p:sp>
        <p:nvSpPr>
          <p:cNvPr id="7171" name="WordArt 4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37650" cy="6861175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endParaRPr lang="de-AT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416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416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416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"/>
                                        <p:tgtEl>
                                          <p:spTgt spid="416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"/>
                                        <p:tgtEl>
                                          <p:spTgt spid="416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Grp="1" noChangeArrowheads="1"/>
          </p:cNvSpPr>
          <p:nvPr>
            <p:ph idx="1"/>
          </p:nvPr>
        </p:nvSpPr>
        <p:spPr>
          <a:xfrm>
            <a:off x="1476375" y="1600200"/>
            <a:ext cx="6264275" cy="4275138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de-DE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Wesentliche Punkte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de-DE" sz="4000" b="1" i="1" dirty="0">
              <a:latin typeface="Bimini" pitchFamily="34" charset="0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de-DE" sz="2400" dirty="0">
                <a:latin typeface="Arial" pitchFamily="34" charset="0"/>
                <a:cs typeface="Arial" pitchFamily="34" charset="0"/>
              </a:rPr>
              <a:t>   Spielnähe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de-DE" sz="2400" dirty="0">
                <a:latin typeface="Arial" pitchFamily="34" charset="0"/>
                <a:cs typeface="Arial" pitchFamily="34" charset="0"/>
              </a:rPr>
              <a:t>   Seiteneinsicht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de-DE" sz="2400" dirty="0">
                <a:latin typeface="Arial" pitchFamily="34" charset="0"/>
                <a:cs typeface="Arial" pitchFamily="34" charset="0"/>
              </a:rPr>
              <a:t>   Rechtzeitig in Stellung laufen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de-DE" sz="2400" dirty="0">
                <a:latin typeface="Arial" pitchFamily="34" charset="0"/>
                <a:cs typeface="Arial" pitchFamily="34" charset="0"/>
              </a:rPr>
              <a:t>   Flexible Diagonale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endParaRPr lang="de-DE" sz="2800" i="1" dirty="0">
              <a:latin typeface="Bimini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de-DE" sz="2800" i="1" dirty="0">
              <a:latin typeface="Bimini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de-DE" dirty="0"/>
          </a:p>
        </p:txBody>
      </p:sp>
      <p:sp>
        <p:nvSpPr>
          <p:cNvPr id="18435" name="WordArt 3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37650" cy="6861175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endParaRPr lang="de-AT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422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422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422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"/>
                                        <p:tgtEl>
                                          <p:spTgt spid="4229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052736"/>
            <a:ext cx="8229600" cy="4822602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de-DE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Spielnähe</a:t>
            </a:r>
            <a:r>
              <a:rPr lang="de-DE" b="1" dirty="0">
                <a:solidFill>
                  <a:schemeClr val="tx2"/>
                </a:solidFill>
                <a:latin typeface="Bimini" pitchFamily="34" charset="0"/>
              </a:rPr>
              <a:t> </a:t>
            </a:r>
            <a:r>
              <a:rPr lang="de-DE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de-DE" sz="1800" dirty="0">
                <a:latin typeface="Arial" pitchFamily="34" charset="0"/>
                <a:cs typeface="Arial" pitchFamily="34" charset="0"/>
              </a:rPr>
              <a:t>ohne zu stören</a:t>
            </a:r>
            <a:endParaRPr lang="de-DE" sz="24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de-DE" sz="24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de-DE" sz="2400" dirty="0">
                <a:latin typeface="Arial" pitchFamily="34" charset="0"/>
                <a:cs typeface="Arial" pitchFamily="34" charset="0"/>
              </a:rPr>
              <a:t>Spielnähe</a:t>
            </a:r>
            <a:r>
              <a:rPr lang="de-DE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ist das zu erreichende Ziel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de-DE" sz="24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de-DE" sz="2400" dirty="0">
                <a:latin typeface="Arial" pitchFamily="34" charset="0"/>
                <a:cs typeface="Arial" pitchFamily="34" charset="0"/>
              </a:rPr>
              <a:t>Ideale Entfernung von max. 20m zum Spielgeschehen</a:t>
            </a:r>
          </a:p>
          <a:p>
            <a:pPr lvl="1">
              <a:lnSpc>
                <a:spcPct val="80000"/>
              </a:lnSpc>
              <a:defRPr/>
            </a:pPr>
            <a:r>
              <a:rPr lang="de-DE" sz="2400" dirty="0">
                <a:latin typeface="Arial" pitchFamily="34" charset="0"/>
                <a:cs typeface="Arial" pitchFamily="34" charset="0"/>
              </a:rPr>
              <a:t>weiterer Blickwinkel</a:t>
            </a:r>
          </a:p>
          <a:p>
            <a:pPr lvl="1">
              <a:lnSpc>
                <a:spcPct val="80000"/>
              </a:lnSpc>
              <a:defRPr/>
            </a:pPr>
            <a:r>
              <a:rPr lang="de-DE" sz="2400" dirty="0">
                <a:latin typeface="Arial" pitchFamily="34" charset="0"/>
                <a:cs typeface="Arial" pitchFamily="34" charset="0"/>
              </a:rPr>
              <a:t>Zweikampfbeurteilung</a:t>
            </a:r>
          </a:p>
          <a:p>
            <a:pPr lvl="1">
              <a:lnSpc>
                <a:spcPct val="80000"/>
              </a:lnSpc>
              <a:defRPr/>
            </a:pPr>
            <a:r>
              <a:rPr lang="de-DE" sz="2400" dirty="0">
                <a:latin typeface="Arial" pitchFamily="34" charset="0"/>
                <a:cs typeface="Arial" pitchFamily="34" charset="0"/>
              </a:rPr>
              <a:t>Entscheidungen glaubwürdig „verkaufen“</a:t>
            </a:r>
          </a:p>
          <a:p>
            <a:pPr lvl="1">
              <a:lnSpc>
                <a:spcPct val="80000"/>
              </a:lnSpc>
              <a:defRPr/>
            </a:pPr>
            <a:endParaRPr lang="de-DE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de-DE" sz="2400" dirty="0">
                <a:latin typeface="Arial" pitchFamily="34" charset="0"/>
                <a:cs typeface="Arial" pitchFamily="34" charset="0"/>
              </a:rPr>
              <a:t>Zu nahe beim Spielgeschehen kann Spielfluss / Spielleitung stören</a:t>
            </a:r>
          </a:p>
          <a:p>
            <a:pPr>
              <a:lnSpc>
                <a:spcPct val="80000"/>
              </a:lnSpc>
              <a:defRPr/>
            </a:pPr>
            <a:endParaRPr lang="de-DE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de-DE" sz="2400" dirty="0">
                <a:latin typeface="Arial" pitchFamily="34" charset="0"/>
                <a:cs typeface="Arial" pitchFamily="34" charset="0"/>
              </a:rPr>
              <a:t>Gefahrenbereiche beachten</a:t>
            </a:r>
          </a:p>
          <a:p>
            <a:pPr eaLnBrk="1" hangingPunct="1">
              <a:lnSpc>
                <a:spcPct val="80000"/>
              </a:lnSpc>
              <a:defRPr/>
            </a:pPr>
            <a:endParaRPr lang="de-DE" sz="2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459" name="WordArt 4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37650" cy="6861175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endParaRPr lang="de-AT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319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319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3194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"/>
                                        <p:tgtEl>
                                          <p:spTgt spid="3194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"/>
                                        <p:tgtEl>
                                          <p:spTgt spid="3194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"/>
                                        <p:tgtEl>
                                          <p:spTgt spid="3194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"/>
                                        <p:tgtEl>
                                          <p:spTgt spid="3194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4" name="Group 4"/>
          <p:cNvGrpSpPr>
            <a:grpSpLocks/>
          </p:cNvGrpSpPr>
          <p:nvPr/>
        </p:nvGrpSpPr>
        <p:grpSpPr bwMode="auto">
          <a:xfrm>
            <a:off x="3245705" y="3325280"/>
            <a:ext cx="2746152" cy="3140333"/>
            <a:chOff x="1296" y="2304"/>
            <a:chExt cx="4627" cy="6097"/>
          </a:xfrm>
        </p:grpSpPr>
        <p:sp>
          <p:nvSpPr>
            <p:cNvPr id="54284" name="Rectangle 5"/>
            <p:cNvSpPr>
              <a:spLocks noChangeArrowheads="1"/>
            </p:cNvSpPr>
            <p:nvPr/>
          </p:nvSpPr>
          <p:spPr bwMode="auto">
            <a:xfrm>
              <a:off x="1728" y="2304"/>
              <a:ext cx="4195" cy="6097"/>
            </a:xfrm>
            <a:prstGeom prst="rect">
              <a:avLst/>
            </a:prstGeom>
            <a:solidFill>
              <a:srgbClr val="00CC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54285" name="Rectangle 6"/>
            <p:cNvSpPr>
              <a:spLocks noChangeArrowheads="1"/>
            </p:cNvSpPr>
            <p:nvPr/>
          </p:nvSpPr>
          <p:spPr bwMode="auto">
            <a:xfrm>
              <a:off x="1728" y="3456"/>
              <a:ext cx="1296" cy="3855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54286" name="Rectangle 7"/>
            <p:cNvSpPr>
              <a:spLocks noChangeArrowheads="1"/>
            </p:cNvSpPr>
            <p:nvPr/>
          </p:nvSpPr>
          <p:spPr bwMode="auto">
            <a:xfrm>
              <a:off x="1728" y="4320"/>
              <a:ext cx="576" cy="2128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54287" name="Rectangle 8"/>
            <p:cNvSpPr>
              <a:spLocks noChangeArrowheads="1"/>
            </p:cNvSpPr>
            <p:nvPr/>
          </p:nvSpPr>
          <p:spPr bwMode="auto">
            <a:xfrm>
              <a:off x="1296" y="4608"/>
              <a:ext cx="432" cy="1584"/>
            </a:xfrm>
            <a:prstGeom prst="rect">
              <a:avLst/>
            </a:prstGeom>
            <a:solidFill>
              <a:srgbClr val="00CC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</p:grpSp>
      <p:grpSp>
        <p:nvGrpSpPr>
          <p:cNvPr id="54275" name="Group 9"/>
          <p:cNvGrpSpPr>
            <a:grpSpLocks/>
          </p:cNvGrpSpPr>
          <p:nvPr/>
        </p:nvGrpSpPr>
        <p:grpSpPr bwMode="auto">
          <a:xfrm flipH="1">
            <a:off x="6012459" y="3325281"/>
            <a:ext cx="2736077" cy="3140333"/>
            <a:chOff x="1296" y="2304"/>
            <a:chExt cx="4627" cy="6097"/>
          </a:xfrm>
        </p:grpSpPr>
        <p:sp>
          <p:nvSpPr>
            <p:cNvPr id="54280" name="Rectangle 10"/>
            <p:cNvSpPr>
              <a:spLocks noChangeArrowheads="1"/>
            </p:cNvSpPr>
            <p:nvPr/>
          </p:nvSpPr>
          <p:spPr bwMode="auto">
            <a:xfrm>
              <a:off x="1728" y="2304"/>
              <a:ext cx="4195" cy="6097"/>
            </a:xfrm>
            <a:prstGeom prst="rect">
              <a:avLst/>
            </a:prstGeom>
            <a:solidFill>
              <a:srgbClr val="00CC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54281" name="Rectangle 11"/>
            <p:cNvSpPr>
              <a:spLocks noChangeArrowheads="1"/>
            </p:cNvSpPr>
            <p:nvPr/>
          </p:nvSpPr>
          <p:spPr bwMode="auto">
            <a:xfrm>
              <a:off x="1728" y="3456"/>
              <a:ext cx="1296" cy="3855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54282" name="Rectangle 12"/>
            <p:cNvSpPr>
              <a:spLocks noChangeArrowheads="1"/>
            </p:cNvSpPr>
            <p:nvPr/>
          </p:nvSpPr>
          <p:spPr bwMode="auto">
            <a:xfrm>
              <a:off x="1728" y="4320"/>
              <a:ext cx="576" cy="2128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54283" name="Rectangle 13"/>
            <p:cNvSpPr>
              <a:spLocks noChangeArrowheads="1"/>
            </p:cNvSpPr>
            <p:nvPr/>
          </p:nvSpPr>
          <p:spPr bwMode="auto">
            <a:xfrm>
              <a:off x="1296" y="4608"/>
              <a:ext cx="432" cy="1584"/>
            </a:xfrm>
            <a:prstGeom prst="rect">
              <a:avLst/>
            </a:prstGeom>
            <a:solidFill>
              <a:srgbClr val="00CC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</p:grpSp>
      <p:sp>
        <p:nvSpPr>
          <p:cNvPr id="54276" name="Oval 14"/>
          <p:cNvSpPr>
            <a:spLocks noChangeArrowheads="1"/>
          </p:cNvSpPr>
          <p:nvPr/>
        </p:nvSpPr>
        <p:spPr bwMode="auto">
          <a:xfrm>
            <a:off x="5489999" y="4428065"/>
            <a:ext cx="1044919" cy="934761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576529" name="Rectangle 17"/>
          <p:cNvSpPr>
            <a:spLocks noChangeArrowheads="1"/>
          </p:cNvSpPr>
          <p:nvPr/>
        </p:nvSpPr>
        <p:spPr bwMode="auto">
          <a:xfrm>
            <a:off x="2614422" y="955747"/>
            <a:ext cx="3781805" cy="5355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de-DE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Gefahrenbereiche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1118853" y="1847953"/>
            <a:ext cx="75019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AT" sz="2400" dirty="0">
                <a:latin typeface="Arial" pitchFamily="34" charset="0"/>
                <a:cs typeface="Arial" pitchFamily="34" charset="0"/>
              </a:rPr>
              <a:t>Mittelfeld schnell überbrücken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AT" sz="2400" dirty="0">
                <a:latin typeface="Arial" pitchFamily="34" charset="0"/>
                <a:cs typeface="Arial" pitchFamily="34" charset="0"/>
              </a:rPr>
              <a:t>Sprints in die Tiefe + in Strafraum eindringen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AT" sz="2400" dirty="0">
                <a:latin typeface="Arial" pitchFamily="34" charset="0"/>
                <a:cs typeface="Arial" pitchFamily="34" charset="0"/>
              </a:rPr>
              <a:t>Gefahrenbereiche meiden (Anstoßkreis)</a:t>
            </a:r>
          </a:p>
          <a:p>
            <a:endParaRPr lang="de-AT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idx="1"/>
          </p:nvPr>
        </p:nvSpPr>
        <p:spPr>
          <a:xfrm>
            <a:off x="682625" y="1124743"/>
            <a:ext cx="7772400" cy="4968081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de-DE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Seiteneinsicht</a:t>
            </a:r>
          </a:p>
          <a:p>
            <a:pPr eaLnBrk="1" hangingPunct="1">
              <a:lnSpc>
                <a:spcPct val="80000"/>
              </a:lnSpc>
              <a:defRPr/>
            </a:pPr>
            <a:endParaRPr lang="de-DE" sz="1800" b="1" dirty="0">
              <a:latin typeface="Bimini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de-DE" sz="1800" b="1" dirty="0">
              <a:latin typeface="Bimini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de-DE" sz="2400" dirty="0">
                <a:latin typeface="Arial" pitchFamily="34" charset="0"/>
                <a:cs typeface="Arial" pitchFamily="34" charset="0"/>
              </a:rPr>
              <a:t>Sinnvolle Perspektive zur Bewertung von Spielsituationen (Zweikämpfe, Abseits, …)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de-DE" sz="24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de-DE" sz="2400" dirty="0">
                <a:latin typeface="Arial" pitchFamily="34" charset="0"/>
                <a:cs typeface="Arial" pitchFamily="34" charset="0"/>
              </a:rPr>
              <a:t>Spielsituationen erkennen (Spiel lesen) und Einnehmen der möglichst günstigsten Position</a:t>
            </a:r>
          </a:p>
          <a:p>
            <a:pPr marL="109728" indent="0" eaLnBrk="1" hangingPunct="1">
              <a:lnSpc>
                <a:spcPct val="80000"/>
              </a:lnSpc>
              <a:buNone/>
              <a:defRPr/>
            </a:pPr>
            <a:endParaRPr lang="de-DE" sz="24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de-DE" sz="2400" dirty="0">
                <a:latin typeface="Arial" pitchFamily="34" charset="0"/>
                <a:cs typeface="Arial" pitchFamily="34" charset="0"/>
              </a:rPr>
              <a:t>Versuchen immer den bestmöglichsten Blickwinkel zu erreichen</a:t>
            </a:r>
          </a:p>
        </p:txBody>
      </p:sp>
      <p:sp>
        <p:nvSpPr>
          <p:cNvPr id="22531" name="WordArt 4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37650" cy="6861175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endParaRPr lang="de-AT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3235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3235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3235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196975"/>
            <a:ext cx="7772400" cy="511175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de-DE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Rechtzeitiges „in Stellung laufen“</a:t>
            </a:r>
          </a:p>
          <a:p>
            <a:pPr eaLnBrk="1" hangingPunct="1">
              <a:lnSpc>
                <a:spcPct val="90000"/>
              </a:lnSpc>
              <a:defRPr/>
            </a:pPr>
            <a:endParaRPr lang="de-DE" sz="1600" b="1" dirty="0">
              <a:latin typeface="Bimini" pitchFamily="34" charset="0"/>
            </a:endParaRPr>
          </a:p>
          <a:p>
            <a:pPr marL="109728" indent="0" eaLnBrk="1" hangingPunct="1">
              <a:lnSpc>
                <a:spcPct val="90000"/>
              </a:lnSpc>
              <a:buNone/>
              <a:defRPr/>
            </a:pPr>
            <a:endParaRPr lang="de-DE" sz="24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de-DE" sz="2400" dirty="0">
                <a:latin typeface="Arial" pitchFamily="34" charset="0"/>
                <a:cs typeface="Arial" pitchFamily="34" charset="0"/>
              </a:rPr>
              <a:t>Das vorausschauende „in Stellung laufen“ ist gefragt</a:t>
            </a:r>
          </a:p>
          <a:p>
            <a:pPr eaLnBrk="1" hangingPunct="1">
              <a:lnSpc>
                <a:spcPct val="90000"/>
              </a:lnSpc>
              <a:defRPr/>
            </a:pPr>
            <a:endParaRPr lang="de-DE" sz="24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de-DE" sz="2400" dirty="0">
                <a:latin typeface="Arial" pitchFamily="34" charset="0"/>
                <a:cs typeface="Arial" pitchFamily="34" charset="0"/>
              </a:rPr>
              <a:t>Vor allem in Spielunterbrechungen, um danach die richtigen Entscheidungen aus der bestmöglichen Position zu treffen</a:t>
            </a:r>
          </a:p>
          <a:p>
            <a:pPr eaLnBrk="1" hangingPunct="1">
              <a:lnSpc>
                <a:spcPct val="90000"/>
              </a:lnSpc>
              <a:defRPr/>
            </a:pPr>
            <a:endParaRPr lang="de-DE" sz="24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de-DE" sz="2400" dirty="0">
                <a:latin typeface="Arial" pitchFamily="34" charset="0"/>
                <a:cs typeface="Arial" pitchFamily="34" charset="0"/>
              </a:rPr>
              <a:t>Bei FS im Mittelfeldbereich soll sich der SR auf den Angriff vorbereiten und „in Stellung laufen“</a:t>
            </a:r>
          </a:p>
        </p:txBody>
      </p:sp>
      <p:sp>
        <p:nvSpPr>
          <p:cNvPr id="23555" name="WordArt 4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37650" cy="6861175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endParaRPr lang="de-AT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327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3276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3276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Leer">
  <a:themeElements>
    <a:clrScheme name="Le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">
      <a:majorFont>
        <a:latin typeface="UniversBQ-76BlackItalic"/>
        <a:ea typeface=""/>
        <a:cs typeface=""/>
      </a:majorFont>
      <a:minorFont>
        <a:latin typeface="Univers 55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Le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imos">
  <a:themeElements>
    <a:clrScheme name="Deimos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Deimo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Deimo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1185</Words>
  <Application>Microsoft Macintosh PowerPoint</Application>
  <PresentationFormat>Bildschirmpräsentation (4:3)</PresentationFormat>
  <Paragraphs>228</Paragraphs>
  <Slides>23</Slides>
  <Notes>23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13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23</vt:i4>
      </vt:variant>
    </vt:vector>
  </HeadingPairs>
  <TitlesOfParts>
    <vt:vector size="38" baseType="lpstr">
      <vt:lpstr>Arial</vt:lpstr>
      <vt:lpstr>Arial Black</vt:lpstr>
      <vt:lpstr>Bimini</vt:lpstr>
      <vt:lpstr>Comic Sans MS</vt:lpstr>
      <vt:lpstr>Garamond</vt:lpstr>
      <vt:lpstr>Lucida Sans Unicode</vt:lpstr>
      <vt:lpstr>Times New Roman</vt:lpstr>
      <vt:lpstr>Univers 55</vt:lpstr>
      <vt:lpstr>UniversBQ-76BlackItalic</vt:lpstr>
      <vt:lpstr>Verdana</vt:lpstr>
      <vt:lpstr>Wingdings</vt:lpstr>
      <vt:lpstr>Wingdings 2</vt:lpstr>
      <vt:lpstr>Wingdings 3</vt:lpstr>
      <vt:lpstr>Leer</vt:lpstr>
      <vt:lpstr>Deimos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Family</Company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Kein Folientitel</dc:title>
  <dc:creator>Norbert Schwab</dc:creator>
  <cp:lastModifiedBy>Günther Fuchs</cp:lastModifiedBy>
  <cp:revision>315</cp:revision>
  <dcterms:created xsi:type="dcterms:W3CDTF">2002-02-02T13:56:56Z</dcterms:created>
  <dcterms:modified xsi:type="dcterms:W3CDTF">2018-02-16T22:15:28Z</dcterms:modified>
</cp:coreProperties>
</file>